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140247388" r:id="rId2"/>
    <p:sldId id="2140247570" r:id="rId3"/>
    <p:sldId id="2146846832" r:id="rId4"/>
    <p:sldId id="2146846824" r:id="rId5"/>
    <p:sldId id="2146846871" r:id="rId6"/>
    <p:sldId id="2146846884" r:id="rId7"/>
    <p:sldId id="2146846881" r:id="rId8"/>
    <p:sldId id="2146846879" r:id="rId9"/>
    <p:sldId id="2146846886" r:id="rId10"/>
    <p:sldId id="2146846882" r:id="rId11"/>
    <p:sldId id="2146846887" r:id="rId12"/>
  </p:sldIdLst>
  <p:sldSz cx="12192000" cy="6858000"/>
  <p:notesSz cx="9144000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79C"/>
    <a:srgbClr val="0A5FA4"/>
    <a:srgbClr val="0432FF"/>
    <a:srgbClr val="4472C4"/>
    <a:srgbClr val="2574BC"/>
    <a:srgbClr val="70B8DA"/>
    <a:srgbClr val="FBE3D6"/>
    <a:srgbClr val="B5EFFC"/>
    <a:srgbClr val="6E7BFE"/>
    <a:srgbClr val="46B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スタイル (濃色)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/>
    <p:restoredTop sz="85169"/>
  </p:normalViewPr>
  <p:slideViewPr>
    <p:cSldViewPr snapToGrid="0">
      <p:cViewPr varScale="1">
        <p:scale>
          <a:sx n="65" d="100"/>
          <a:sy n="65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EF91A-E384-B64A-8CA4-444CF83C79F9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C5370-5EE5-6C4E-8A40-2EE0B6BBA5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978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5370-5EE5-6C4E-8A40-2EE0B6BBA54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032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本団体は</a:t>
            </a:r>
          </a:p>
          <a:p>
            <a:r>
              <a:rPr lang="ja-JP" altLang="en-US" b="1"/>
              <a:t>ルールを作る人が集まる団体</a:t>
            </a:r>
            <a:endParaRPr lang="ja-JP" altLang="en-US"/>
          </a:p>
          <a:p>
            <a:r>
              <a:rPr lang="ja-JP" altLang="en-US"/>
              <a:t>そのため参画レベルに応じて会員区分を設定しかし </a:t>
            </a:r>
            <a:r>
              <a:rPr lang="ja-JP" altLang="en-US" b="1"/>
              <a:t>議論にはすべての会員が参加可能</a:t>
            </a:r>
            <a:r>
              <a:rPr lang="ja-JP" altLang="en-US"/>
              <a:t>という設計にしています。</a:t>
            </a:r>
            <a:endParaRPr kumimoji="1" lang="en-US" altLang="ja-JP" dirty="0"/>
          </a:p>
          <a:p>
            <a:r>
              <a:rPr lang="ja-JP" altLang="en-US"/>
              <a:t>本団体では、企業の参画レベルに応じて</a:t>
            </a:r>
            <a:r>
              <a:rPr lang="en-US" altLang="ja-JP" dirty="0"/>
              <a:t>3</a:t>
            </a:r>
            <a:r>
              <a:rPr lang="ja-JP" altLang="en-US"/>
              <a:t>つの会員区分を設けています。</a:t>
            </a:r>
          </a:p>
          <a:p>
            <a:r>
              <a:rPr lang="ja-JP" altLang="en-US"/>
              <a:t>まず理事会員は、団体の運営と標準化戦略を担う中心メンバーです。直接交渉</a:t>
            </a:r>
          </a:p>
          <a:p>
            <a:r>
              <a:rPr lang="ja-JP" altLang="en-US"/>
              <a:t>次に会員は、規格の技術議論や実証活動に参加するコアメンバーです。</a:t>
            </a:r>
          </a:p>
          <a:p>
            <a:r>
              <a:rPr lang="ja-JP" altLang="en-US"/>
              <a:t>そして準会員は、新規参入企業や関連企業が参加しやすい区分です。ただし重要なのは</a:t>
            </a:r>
            <a:r>
              <a:rPr lang="ja-JP" altLang="en-US" b="1"/>
              <a:t>すべての会員が議論に参加できる</a:t>
            </a:r>
            <a:r>
              <a:rPr lang="ja-JP" altLang="en-US"/>
              <a:t>という点です。</a:t>
            </a:r>
            <a:endParaRPr lang="en-US" altLang="ja-JP" dirty="0"/>
          </a:p>
          <a:p>
            <a:endParaRPr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dirty="0"/>
              <a:t>WG</a:t>
            </a:r>
            <a:r>
              <a:rPr lang="ja-JP" altLang="en-US" b="1"/>
              <a:t>にはすべての会員が参加可能</a:t>
            </a:r>
            <a:endParaRPr lang="en-US" altLang="ja-JP" dirty="0"/>
          </a:p>
          <a:p>
            <a:r>
              <a:rPr lang="ja-JP" altLang="en-US"/>
              <a:t>準会員は</a:t>
            </a:r>
            <a:r>
              <a:rPr lang="ja-JP" altLang="en-US" b="1"/>
              <a:t>総会の投票権を持たない</a:t>
            </a:r>
            <a:r>
              <a:rPr lang="ja-JP" altLang="en-US"/>
              <a:t>  </a:t>
            </a:r>
          </a:p>
          <a:p>
            <a:r>
              <a:rPr lang="ja-JP" altLang="en-US"/>
              <a:t>理事会員は</a:t>
            </a:r>
            <a:r>
              <a:rPr lang="ja-JP" altLang="en-US" b="1"/>
              <a:t>理事会を構成（定数</a:t>
            </a:r>
            <a:r>
              <a:rPr lang="en-US" altLang="ja-JP" b="1" dirty="0"/>
              <a:t>5</a:t>
            </a:r>
            <a:r>
              <a:rPr lang="ja-JP" altLang="en-US" b="1"/>
              <a:t>）</a:t>
            </a:r>
            <a:r>
              <a:rPr lang="ja-JP" altLang="en-US"/>
              <a:t>  </a:t>
            </a:r>
          </a:p>
          <a:p>
            <a:endParaRPr lang="ja-JP" altLang="en-US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5370-5EE5-6C4E-8A40-2EE0B6BBA54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17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4AB4F-4366-DBDF-1769-84568BB14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2D91EE6-CE78-09C7-39A3-04A848C82B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4914B3A-0E8C-239E-CF8F-62DC3035E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2375A8-FDEF-91A5-7ADD-9DBBFC004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B2971-D300-7349-A971-6A0E08B74043}" type="slidenum">
              <a:rPr lang="en-US" altLang="ja-JP" smtClean="0"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025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93FD6-7D90-A7B5-1657-B79482E78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A1C560B-44FC-B8AF-93BC-EA4A46C1D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5DF4F64-0628-9A26-6EC6-00A4633D8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B2F073-14C6-1EBA-1BA8-DF5A64671B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B2971-D300-7349-A971-6A0E08B74043}" type="slidenum">
              <a:rPr lang="en-US" altLang="ja-JP" smtClean="0"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0184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1E062-93EF-CCB3-EF55-BF448B5ED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D215BFC-7CB1-6924-54C8-15175E17B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327308D-931E-4F75-3BE4-A02C474B9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1" i="0">
              <a:solidFill>
                <a:schemeClr val="bg1">
                  <a:lumMod val="50000"/>
                </a:schemeClr>
              </a:solidFill>
              <a:effectLst/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B0FBC6-A940-248B-9A89-A57B12195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2B2971-D300-7349-A971-6A0E08B74043}" type="slidenum">
              <a:rPr lang="en-US" altLang="ja-JP" smtClean="0"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0338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400" b="1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5370-5EE5-6C4E-8A40-2EE0B6BBA54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8535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5370-5EE5-6C4E-8A40-2EE0B6BBA54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4317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058E3-B582-69FF-A764-1D8291256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35ACBD9-7003-0D3F-0AC4-135C8E406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3E91C3-AF3C-E5DC-C623-5191901EE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400" dirty="0"/>
          </a:p>
          <a:p>
            <a:endParaRPr lang="en-US" altLang="ja-JP" sz="1400" dirty="0"/>
          </a:p>
          <a:p>
            <a:r>
              <a:rPr lang="ja-JP" altLang="en-US" sz="1400"/>
              <a:t>彼ら目線で基準を作ってビジネスしやすい。</a:t>
            </a:r>
            <a:endParaRPr lang="en-US" altLang="ja-JP" sz="1400" dirty="0"/>
          </a:p>
          <a:p>
            <a:r>
              <a:rPr lang="ja-JP" altLang="en-US" sz="1400"/>
              <a:t>モジュールの例</a:t>
            </a:r>
            <a:endParaRPr lang="en-US" altLang="ja-JP" sz="1400" dirty="0"/>
          </a:p>
          <a:p>
            <a:endParaRPr lang="en-US" altLang="ja-JP" sz="1400" dirty="0"/>
          </a:p>
          <a:p>
            <a:r>
              <a:rPr lang="ja-JP" altLang="en-US" sz="1400"/>
              <a:t>規格がない産業では</a:t>
            </a:r>
          </a:p>
          <a:p>
            <a:r>
              <a:rPr lang="ja-JP" altLang="en-US" sz="1400"/>
              <a:t>投資判断ができない</a:t>
            </a:r>
          </a:p>
          <a:p>
            <a:r>
              <a:rPr lang="ja-JP" altLang="en-US" sz="1400"/>
              <a:t>リスクが読めない</a:t>
            </a:r>
          </a:p>
          <a:p>
            <a:r>
              <a:rPr lang="ja-JP" altLang="en-US" sz="1400"/>
              <a:t>融資ができない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/>
              <a:t>つまり、</a:t>
            </a:r>
            <a:r>
              <a:rPr lang="ja-JP" altLang="en-US" sz="1400" b="1"/>
              <a:t>投資判断が可能になります。</a:t>
            </a:r>
            <a:endParaRPr lang="ja-JP" altLang="en-US" sz="1400"/>
          </a:p>
          <a:p>
            <a:endParaRPr lang="en-US" altLang="ja-JP" sz="1400" dirty="0"/>
          </a:p>
          <a:p>
            <a:r>
              <a:rPr lang="ja-JP" altLang="en-US" sz="1400" b="1"/>
              <a:t>金融のメリット</a:t>
            </a:r>
          </a:p>
          <a:p>
            <a:r>
              <a:rPr lang="ja-JP" altLang="en-US" sz="1400"/>
              <a:t>国際投資基準を作れる</a:t>
            </a:r>
          </a:p>
          <a:p>
            <a:r>
              <a:rPr lang="ja-JP" altLang="en-US" sz="1400"/>
              <a:t>格付けモデルを主導できる</a:t>
            </a:r>
          </a:p>
          <a:p>
            <a:r>
              <a:rPr lang="ja-JP" altLang="en-US" sz="1400"/>
              <a:t>金融商品を標準化できる</a:t>
            </a:r>
          </a:p>
          <a:p>
            <a:r>
              <a:rPr lang="ja-JP" altLang="en-US" sz="1400"/>
              <a:t>国際投資市場を先行できる</a:t>
            </a:r>
          </a:p>
          <a:p>
            <a:endParaRPr lang="en-US" altLang="ja-JP" sz="1400" dirty="0"/>
          </a:p>
          <a:p>
            <a:endParaRPr lang="en-US" altLang="ja-JP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市場創出の主導権確保、 自社商品の優位性確保 </a:t>
            </a:r>
          </a:p>
          <a:p>
            <a:endParaRPr lang="en-US" altLang="ja-JP" sz="1400" dirty="0"/>
          </a:p>
          <a:p>
            <a:endParaRPr lang="ja-JP" altLang="en-US" sz="1400"/>
          </a:p>
          <a:p>
            <a:endParaRPr kumimoji="1" lang="ja-JP" altLang="en-US" sz="1400" b="1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A41853-912C-2CDC-BE09-C9CCD74061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5370-5EE5-6C4E-8A40-2EE0B6BBA54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2389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C8AF0-F223-3743-3AA2-6A9AEB18C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5C1600E-3293-B89D-1047-23E7643B2B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69B5EC6-4050-90E5-D783-693CD4EC6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s-419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AQUAXMGRID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では</a:t>
            </a:r>
          </a:p>
          <a:p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ワーキンググループを設置し、</a:t>
            </a:r>
          </a:p>
          <a:p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規格の検討を進めます。</a:t>
            </a:r>
          </a:p>
          <a:p>
            <a:b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kumimoji="1" lang="ja-JP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例えばコアシステム</a:t>
            </a:r>
            <a:r>
              <a:rPr kumimoji="1" lang="es-419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WG</a:t>
            </a:r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では</a:t>
            </a:r>
          </a:p>
          <a:p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モジュラー養殖システムの構造を整理し、</a:t>
            </a:r>
          </a:p>
          <a:p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インターフェイス規格を検討します。</a:t>
            </a:r>
          </a:p>
          <a:p>
            <a:b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kumimoji="1" lang="ja-JP" alt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そこに設備メーカーやインテグレーターなど</a:t>
            </a:r>
          </a:p>
          <a:p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様々な企業が参加し、</a:t>
            </a:r>
          </a:p>
          <a:p>
            <a:r>
              <a:rPr kumimoji="1" lang="ja-JP" alt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規格化と国際標準化を進めていきます。</a:t>
            </a:r>
          </a:p>
          <a:p>
            <a:endParaRPr kumimoji="1" lang="ja-JP" altLang="en-US" sz="1400" b="1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7782D6-363D-3D52-0691-C574E019B5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5370-5EE5-6C4E-8A40-2EE0B6BBA54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2182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議長国を落とす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5370-5EE5-6C4E-8A40-2EE0B6BBA54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727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E69B5-1664-C89F-C9A7-D06A1AF2A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B7B0488-11DE-215E-4FAA-D94BA18D3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6A8A99-42A3-CBE7-57DA-A016A8CD8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１２月の総会に参加するように求められている</a:t>
            </a:r>
            <a:endParaRPr kumimoji="1" lang="en-US" altLang="ja-JP" dirty="0"/>
          </a:p>
          <a:p>
            <a:r>
              <a:rPr kumimoji="1" lang="ja-JP" altLang="en-US"/>
              <a:t>提案していきましょう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991AB7-6D4D-D340-DABD-E6DFE1E97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0C5370-5EE5-6C4E-8A40-2EE0B6BBA54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5984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37E714-0EB2-A106-7754-A72ECCDA7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EC5247E-063B-66BB-2DBE-ECE2B5FB29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E98373-FBA6-A223-B197-798067ED7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9ED5-519B-4147-84F0-C5DF724A6D52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F93F838-BC68-AE70-0DA8-999B0C460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27E866-2A6E-922E-A5D6-889079A9D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E7C-08D0-8F4A-ABEB-97816F891D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1973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4ED94-05C2-3BD1-4476-04911709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6919876-8AAD-0B51-16A0-9CC06C0AE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67C07F4-AC30-C164-A01E-C86837A3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9ED5-519B-4147-84F0-C5DF724A6D52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D657E4-1669-5F02-A3B0-5DC6890F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8C5A67-2292-C123-532F-4EDAC825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E7C-08D0-8F4A-ABEB-97816F891D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6339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0CF136B-9BBD-6180-6A1D-C60F57782C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5AA689E-CBAA-DF97-DFE4-C9DA36412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37923C-1A79-4BDE-7803-68FB07B4D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9ED5-519B-4147-84F0-C5DF724A6D52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855E64-2FB0-E069-E1D7-4CD7E5C48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265B4E-1AB6-D69F-3B3D-91DD8851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E7C-08D0-8F4A-ABEB-97816F891D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1727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C65C653-7A5F-741B-2A62-8D313E5D961C}"/>
              </a:ext>
            </a:extLst>
          </p:cNvPr>
          <p:cNvSpPr/>
          <p:nvPr userDrawn="1"/>
        </p:nvSpPr>
        <p:spPr>
          <a:xfrm>
            <a:off x="671732" y="0"/>
            <a:ext cx="5263377" cy="7092176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C1B309DE-6716-9041-F082-A72E5B0CD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478" y="1848277"/>
            <a:ext cx="5263377" cy="14051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5" name="字幕 2">
            <a:extLst>
              <a:ext uri="{FF2B5EF4-FFF2-40B4-BE49-F238E27FC236}">
                <a16:creationId xmlns:a16="http://schemas.microsoft.com/office/drawing/2014/main" id="{C574297D-6171-72D4-B6DC-82FB66F91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743" y="3429003"/>
            <a:ext cx="5254843" cy="6806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3644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652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0AA439-7C11-3083-9504-5931BB307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BB8483-A7CE-599C-08B0-9DFE7571A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D538A9D-C19E-9D58-92D4-0F217A39A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9ED5-519B-4147-84F0-C5DF724A6D52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BF8891D-8D59-2130-8CED-51308B1A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A7E373-1290-1DA0-F396-BF584E64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E7C-08D0-8F4A-ABEB-97816F891D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60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3FEFD2-D766-A224-D55B-35F67A26B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3033CD4-135B-5FBC-6A8B-C532AA33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473CBB-4BC8-08FB-A93C-1A0AEE9A5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9ED5-519B-4147-84F0-C5DF724A6D52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E9254D-8D10-0F05-8CF6-7144410EF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35DD7F-4BE1-16D8-FF31-3F4DB4FC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E7C-08D0-8F4A-ABEB-97816F891D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173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EB67B6-F4B3-6FF5-4901-329C2126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FF3CBF-4A9A-8372-73F5-CC147AF1A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24FC2AF-87F4-9CF6-B772-1B07979D9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A6DD40E-897C-8162-977F-EB7C14EDC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9ED5-519B-4147-84F0-C5DF724A6D52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31AF5F1-A26E-899E-1121-369740644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8B3D853-C8EC-8E67-E5D0-B058C515F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E7C-08D0-8F4A-ABEB-97816F891D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347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CD3674-830E-4A9B-5011-AD8ADB38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D7BEB40-A1C0-86C0-6910-5AB53426C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34DA419-A807-1337-45CE-79CD51387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E1C5E3A-F35B-E982-510B-533E3ABEB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925DDA9-B815-478A-25FA-5EB82BA36B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A20F7EB-899E-968A-3ED2-7ADBF082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9ED5-519B-4147-84F0-C5DF724A6D52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D645D37-A737-6196-874C-681C8A104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4E32A91-0C7E-95EC-3598-CDEBA635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E7C-08D0-8F4A-ABEB-97816F891D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328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9AAB2C-DF9D-F189-375C-55C8E51C4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95A1841-0446-4794-BA5C-DAF9921A8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9ED5-519B-4147-84F0-C5DF724A6D52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8B24EE4-5ADD-3E53-C401-88BB2AA4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73CFFDB-4F3D-DECA-9FDF-951CE7EDD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E7C-08D0-8F4A-ABEB-97816F891D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459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26FF003-CD1E-3AF4-2EC7-F413F6142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9ED5-519B-4147-84F0-C5DF724A6D52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7F6FCB5-CF2B-D61C-1DC3-3CCFF269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A18A27-B3F2-5F19-F5DA-538DB739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E7C-08D0-8F4A-ABEB-97816F891D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103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B52668-C8A9-055C-CED3-1B66FC95F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6C491F-3CE9-C766-EF06-FC4DAA590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462026A-0170-AB0F-AB43-164D070AA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FAEFAA9-99E5-7578-FABF-EFFAE013E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9ED5-519B-4147-84F0-C5DF724A6D52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D91CB0-D240-9835-FC1D-63B6A4C6D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F047279-6DE3-CAE1-4A4F-FB879EFF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E7C-08D0-8F4A-ABEB-97816F891D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295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1CB834-E600-B0D0-7585-BAFA9A3B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B18C491-BB28-9B52-6960-B511D6B04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F6A7249-7266-9BE8-380E-8AB86B86A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D5FB665-5CBD-DEC6-E0AA-FA523AC94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9ED5-519B-4147-84F0-C5DF724A6D52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E670B18-CF8D-77AB-8318-C566A4B2A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45E27C9-AE0E-F507-7EC3-7FDA30C3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EE7C-08D0-8F4A-ABEB-97816F891D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7037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0363C5B-83B6-F849-EE20-298C9F8A7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EA8ADA9-9425-A752-E037-584B0FBC3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0E2F4E-66CD-C3F4-806A-255143DBE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789ED5-519B-4147-84F0-C5DF724A6D52}" type="datetimeFigureOut">
              <a:rPr kumimoji="1" lang="ja-JP" altLang="en-US" smtClean="0"/>
              <a:t>2026/3/27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267D187-8A64-1323-A171-740517355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D4E658-F10E-396E-1C2A-124DC24C5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8EEE7C-08D0-8F4A-ABEB-97816F891D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01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8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png"/><Relationship Id="rId21" Type="http://schemas.openxmlformats.org/officeDocument/2006/relationships/image" Target="../media/image5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C5E04-1989-95DF-F761-8113BE0F5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テーブル, 冷蔵庫, 男, 立つ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13626F5-AC12-194F-9428-BAE39FB786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896" t="12090" r="896" b="28602"/>
          <a:stretch>
            <a:fillRect/>
          </a:stretch>
        </p:blipFill>
        <p:spPr>
          <a:xfrm>
            <a:off x="-109237" y="1"/>
            <a:ext cx="12301237" cy="477335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AD6C8F8-E0CC-B997-00F2-E12D65F43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5046" y="3613774"/>
            <a:ext cx="6507390" cy="911105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4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会員制度と参画のお願い</a:t>
            </a:r>
            <a:endParaRPr lang="ja-JP" altLang="ja-JP" sz="44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75A7B31-E37E-1E76-0500-A422D1DDC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7824" y="5129427"/>
            <a:ext cx="8055662" cy="1728573"/>
          </a:xfrm>
        </p:spPr>
        <p:txBody>
          <a:bodyPr anchor="ctr">
            <a:noAutofit/>
          </a:bodyPr>
          <a:lstStyle/>
          <a:p>
            <a:pPr defTabSz="35661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琉球大学　特命助教　</a:t>
            </a:r>
            <a:endParaRPr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defTabSz="35661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AQUAXMGRID</a:t>
            </a:r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イニシアチブ</a:t>
            </a:r>
            <a:r>
              <a:rPr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事務局長</a:t>
            </a:r>
            <a:endParaRPr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defTabSz="356616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宇田川伸吾</a:t>
            </a:r>
          </a:p>
        </p:txBody>
      </p:sp>
      <p:sp>
        <p:nvSpPr>
          <p:cNvPr id="4" name="字幕 2">
            <a:extLst>
              <a:ext uri="{FF2B5EF4-FFF2-40B4-BE49-F238E27FC236}">
                <a16:creationId xmlns:a16="http://schemas.microsoft.com/office/drawing/2014/main" id="{D203EC8F-85C4-E997-BBD5-D47868F29DA5}"/>
              </a:ext>
            </a:extLst>
          </p:cNvPr>
          <p:cNvSpPr txBox="1">
            <a:spLocks/>
          </p:cNvSpPr>
          <p:nvPr/>
        </p:nvSpPr>
        <p:spPr>
          <a:xfrm>
            <a:off x="10055526" y="-189985"/>
            <a:ext cx="2027237" cy="781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600" b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2026.3.17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CB6D481-DA0E-CC26-A243-B969E3FA268E}"/>
              </a:ext>
            </a:extLst>
          </p:cNvPr>
          <p:cNvSpPr/>
          <p:nvPr/>
        </p:nvSpPr>
        <p:spPr>
          <a:xfrm>
            <a:off x="3735549" y="4902690"/>
            <a:ext cx="8456451" cy="10769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1975">
                <a:schemeClr val="accent1">
                  <a:lumMod val="40000"/>
                  <a:lumOff val="60000"/>
                </a:schemeClr>
              </a:gs>
              <a:gs pos="41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3091844-6633-318C-EA58-EB8CFF8AB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 l="15744" t="7203" r="12681"/>
          <a:stretch>
            <a:fillRect/>
          </a:stretch>
        </p:blipFill>
        <p:spPr>
          <a:xfrm>
            <a:off x="9868714" y="5199351"/>
            <a:ext cx="1838058" cy="1588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01CEB01E-A9AB-1A9A-E2C0-69A01C353316}"/>
              </a:ext>
            </a:extLst>
          </p:cNvPr>
          <p:cNvSpPr txBox="1">
            <a:spLocks/>
          </p:cNvSpPr>
          <p:nvPr/>
        </p:nvSpPr>
        <p:spPr>
          <a:xfrm>
            <a:off x="2105545" y="832310"/>
            <a:ext cx="6507390" cy="80639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4400">
                <a:solidFill>
                  <a:srgbClr val="1D479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iragino Sans W4" panose="020B0400000000000000" pitchFamily="34" charset="-128"/>
                <a:ea typeface="Hiragino Sans W4" panose="020B0400000000000000" pitchFamily="34" charset="-128"/>
              </a:rPr>
              <a:t>陸上養殖の新しい標準へ</a:t>
            </a:r>
            <a:endParaRPr lang="ja-JP" altLang="ja-JP" sz="4400">
              <a:solidFill>
                <a:srgbClr val="1D479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iragino Sans W4" panose="020B0400000000000000" pitchFamily="34" charset="-128"/>
              <a:ea typeface="Hiragino Sans W4" panose="020B0400000000000000" pitchFamily="34" charset="-128"/>
            </a:endParaRPr>
          </a:p>
        </p:txBody>
      </p:sp>
      <p:pic>
        <p:nvPicPr>
          <p:cNvPr id="17" name="図 16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5E01C10B-7E24-2413-24BC-CEBB31822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7" y="200540"/>
            <a:ext cx="2254516" cy="220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9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E296D4EF-295A-C06C-79C4-DA9864E8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666" y="414976"/>
            <a:ext cx="6723234" cy="556696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ja-JP" altLang="en-US" sz="2800" b="1">
                <a:solidFill>
                  <a:prstClr val="black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会員制度</a:t>
            </a:r>
            <a:endParaRPr kumimoji="1" lang="ja-JP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+mj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4C9785D-6BF8-7673-9CF7-73445F44471F}"/>
              </a:ext>
            </a:extLst>
          </p:cNvPr>
          <p:cNvSpPr/>
          <p:nvPr/>
        </p:nvSpPr>
        <p:spPr>
          <a:xfrm>
            <a:off x="5338665" y="971086"/>
            <a:ext cx="6178405" cy="14651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1975">
                <a:schemeClr val="accent1">
                  <a:lumMod val="40000"/>
                  <a:lumOff val="60000"/>
                </a:schemeClr>
              </a:gs>
              <a:gs pos="41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6" name="スライド番号プレースホルダー 7">
            <a:extLst>
              <a:ext uri="{FF2B5EF4-FFF2-40B4-BE49-F238E27FC236}">
                <a16:creationId xmlns:a16="http://schemas.microsoft.com/office/drawing/2014/main" id="{BF1D85E3-65DC-3CC4-9D01-AB302E1C948D}"/>
              </a:ext>
            </a:extLst>
          </p:cNvPr>
          <p:cNvSpPr txBox="1">
            <a:spLocks/>
          </p:cNvSpPr>
          <p:nvPr/>
        </p:nvSpPr>
        <p:spPr>
          <a:xfrm>
            <a:off x="9324684" y="64606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+mn-cs"/>
              </a:rPr>
              <a:t>9</a:t>
            </a: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+mn-cs"/>
            </a:endParaRPr>
          </a:p>
        </p:txBody>
      </p:sp>
      <p:pic>
        <p:nvPicPr>
          <p:cNvPr id="7" name="図 6" descr="ロ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F3AA3B2-8344-D3D0-C493-D32BDEF03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9" y="87310"/>
            <a:ext cx="4468062" cy="1083810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3D400EC3-9227-BC84-9B4E-5A9AE6CC1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693675"/>
              </p:ext>
            </p:extLst>
          </p:nvPr>
        </p:nvGraphicFramePr>
        <p:xfrm>
          <a:off x="637126" y="2065304"/>
          <a:ext cx="6469348" cy="2692370"/>
        </p:xfrm>
        <a:graphic>
          <a:graphicData uri="http://schemas.openxmlformats.org/drawingml/2006/table">
            <a:tbl>
              <a:tblPr/>
              <a:tblGrid>
                <a:gridCol w="1322302">
                  <a:extLst>
                    <a:ext uri="{9D8B030D-6E8A-4147-A177-3AD203B41FA5}">
                      <a16:colId xmlns:a16="http://schemas.microsoft.com/office/drawing/2014/main" val="3909702404"/>
                    </a:ext>
                  </a:extLst>
                </a:gridCol>
                <a:gridCol w="2135813">
                  <a:extLst>
                    <a:ext uri="{9D8B030D-6E8A-4147-A177-3AD203B41FA5}">
                      <a16:colId xmlns:a16="http://schemas.microsoft.com/office/drawing/2014/main" val="3256694742"/>
                    </a:ext>
                  </a:extLst>
                </a:gridCol>
                <a:gridCol w="1439900">
                  <a:extLst>
                    <a:ext uri="{9D8B030D-6E8A-4147-A177-3AD203B41FA5}">
                      <a16:colId xmlns:a16="http://schemas.microsoft.com/office/drawing/2014/main" val="177726067"/>
                    </a:ext>
                  </a:extLst>
                </a:gridCol>
                <a:gridCol w="1571333">
                  <a:extLst>
                    <a:ext uri="{9D8B030D-6E8A-4147-A177-3AD203B41FA5}">
                      <a16:colId xmlns:a16="http://schemas.microsoft.com/office/drawing/2014/main" val="979865705"/>
                    </a:ext>
                  </a:extLst>
                </a:gridCol>
              </a:tblGrid>
              <a:tr h="6818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2400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会員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2400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年会費</a:t>
                      </a:r>
                      <a:r>
                        <a:rPr lang="ja-JP" altLang="en-US" sz="1200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（非課税）</a:t>
                      </a:r>
                      <a:endParaRPr lang="ja-JP" altLang="en-US" sz="2400" b="1" i="0"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2400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議決権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sz="2400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役割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146843"/>
                  </a:ext>
                </a:extLst>
              </a:tr>
              <a:tr h="5454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理事会員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90</a:t>
                      </a:r>
                      <a:r>
                        <a:rPr lang="ja-JP" altLang="en-US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万円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あり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運営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402195"/>
                  </a:ext>
                </a:extLst>
              </a:tr>
              <a:tr h="5454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会員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60</a:t>
                      </a:r>
                      <a:r>
                        <a:rPr lang="ja-JP" altLang="en-US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万円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あり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技術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724455"/>
                  </a:ext>
                </a:extLst>
              </a:tr>
              <a:tr h="5151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準会員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b="1" i="0" dirty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40</a:t>
                      </a:r>
                      <a:r>
                        <a:rPr lang="ja-JP" altLang="en-US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万円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なし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ja-JP" altLang="en-US" b="1" i="0">
                          <a:latin typeface="Hiragino Kaku Gothic Pro W6" panose="020B0300000000000000" pitchFamily="34" charset="-128"/>
                          <a:ea typeface="Hiragino Kaku Gothic Pro W6" panose="020B0300000000000000" pitchFamily="34" charset="-128"/>
                        </a:rPr>
                        <a:t>参画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876034"/>
                  </a:ext>
                </a:extLst>
              </a:tr>
              <a:tr h="40448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ja-JP" altLang="en-US" b="1" i="0"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ja-JP" altLang="en-US" b="1" i="0"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ja-JP" altLang="en-US" b="1" i="0"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ja-JP" altLang="en-US" b="1" i="0">
                        <a:latin typeface="Hiragino Kaku Gothic Pro W6" panose="020B0300000000000000" pitchFamily="34" charset="-128"/>
                        <a:ea typeface="Hiragino Kaku Gothic Pro W6" panose="020B0300000000000000" pitchFamily="34" charset="-128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982263"/>
                  </a:ext>
                </a:extLst>
              </a:tr>
            </a:tbl>
          </a:graphicData>
        </a:graphic>
      </p:graphicFrame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C62834C-6CCE-6349-39A9-614A23BD4CB8}"/>
              </a:ext>
            </a:extLst>
          </p:cNvPr>
          <p:cNvSpPr/>
          <p:nvPr/>
        </p:nvSpPr>
        <p:spPr>
          <a:xfrm rot="5400000">
            <a:off x="9831185" y="1901570"/>
            <a:ext cx="120882" cy="1332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>
            <a:extLst>
              <a:ext uri="{FF2B5EF4-FFF2-40B4-BE49-F238E27FC236}">
                <a16:creationId xmlns:a16="http://schemas.microsoft.com/office/drawing/2014/main" id="{178B1D75-8620-314F-782C-BC3E3EE9E35D}"/>
              </a:ext>
            </a:extLst>
          </p:cNvPr>
          <p:cNvSpPr/>
          <p:nvPr/>
        </p:nvSpPr>
        <p:spPr>
          <a:xfrm>
            <a:off x="9039729" y="1711491"/>
            <a:ext cx="373742" cy="3143755"/>
          </a:xfrm>
          <a:prstGeom prst="downArrow">
            <a:avLst>
              <a:gd name="adj1" fmla="val 32931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68E1FF8A-2A45-D905-570E-12121A7EA625}"/>
              </a:ext>
            </a:extLst>
          </p:cNvPr>
          <p:cNvSpPr/>
          <p:nvPr/>
        </p:nvSpPr>
        <p:spPr>
          <a:xfrm>
            <a:off x="7283034" y="5571604"/>
            <a:ext cx="1772698" cy="430887"/>
          </a:xfrm>
          <a:prstGeom prst="round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E025320C-123A-0293-3C57-C75654FA5AD2}"/>
              </a:ext>
            </a:extLst>
          </p:cNvPr>
          <p:cNvSpPr/>
          <p:nvPr/>
        </p:nvSpPr>
        <p:spPr>
          <a:xfrm>
            <a:off x="8475466" y="1881896"/>
            <a:ext cx="1506481" cy="4636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角丸四角形 35">
            <a:extLst>
              <a:ext uri="{FF2B5EF4-FFF2-40B4-BE49-F238E27FC236}">
                <a16:creationId xmlns:a16="http://schemas.microsoft.com/office/drawing/2014/main" id="{5423B37E-EDE4-4228-5A75-227E1F9C3E79}"/>
              </a:ext>
            </a:extLst>
          </p:cNvPr>
          <p:cNvSpPr/>
          <p:nvPr/>
        </p:nvSpPr>
        <p:spPr>
          <a:xfrm>
            <a:off x="8475466" y="1552682"/>
            <a:ext cx="1506481" cy="463608"/>
          </a:xfrm>
          <a:prstGeom prst="roundRect">
            <a:avLst/>
          </a:prstGeom>
          <a:solidFill>
            <a:srgbClr val="00206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7FB7E06-0583-CB4E-687F-DABF11BB9F37}"/>
              </a:ext>
            </a:extLst>
          </p:cNvPr>
          <p:cNvSpPr txBox="1"/>
          <p:nvPr/>
        </p:nvSpPr>
        <p:spPr>
          <a:xfrm>
            <a:off x="8396822" y="1422399"/>
            <a:ext cx="1663768" cy="60016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444500" indent="-342900" algn="ctr"/>
            <a:endParaRPr lang="en-US" altLang="ja-JP" sz="900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47625" indent="-31750" algn="ctr"/>
            <a:r>
              <a:rPr lang="ja-JP" altLang="en-US" sz="240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理事会</a:t>
            </a:r>
            <a:endParaRPr lang="en-US" altLang="ja-JP" sz="2400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3A55192-8F9C-CB8D-6FAA-F4C2CA7590F5}"/>
              </a:ext>
            </a:extLst>
          </p:cNvPr>
          <p:cNvSpPr txBox="1"/>
          <p:nvPr/>
        </p:nvSpPr>
        <p:spPr>
          <a:xfrm>
            <a:off x="8396822" y="1890665"/>
            <a:ext cx="1663768" cy="47705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444500" indent="-342900" algn="ctr"/>
            <a:endParaRPr lang="en-US" altLang="ja-JP" sz="700" dirty="0">
              <a:solidFill>
                <a:srgbClr val="00206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47625" indent="-31750" algn="ctr"/>
            <a:r>
              <a:rPr lang="ja-JP" altLang="en-US"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理事会員</a:t>
            </a:r>
            <a:endParaRPr lang="en-US" altLang="ja-JP" dirty="0">
              <a:solidFill>
                <a:srgbClr val="00206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A97A47F3-E2DB-1EC0-B889-FCA95E622718}"/>
              </a:ext>
            </a:extLst>
          </p:cNvPr>
          <p:cNvSpPr/>
          <p:nvPr/>
        </p:nvSpPr>
        <p:spPr>
          <a:xfrm>
            <a:off x="10193206" y="2348649"/>
            <a:ext cx="1506481" cy="463608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423DEAA-D864-8E45-267B-C3FE95AD2416}"/>
              </a:ext>
            </a:extLst>
          </p:cNvPr>
          <p:cNvSpPr txBox="1"/>
          <p:nvPr/>
        </p:nvSpPr>
        <p:spPr>
          <a:xfrm>
            <a:off x="10321439" y="2311843"/>
            <a:ext cx="1250014" cy="43241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444500" indent="-342900" algn="ctr"/>
            <a:endParaRPr lang="en-US" altLang="ja-JP" sz="800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47625" indent="-31750" algn="ctr"/>
            <a:r>
              <a:rPr lang="ja-JP" altLang="en-US" sz="200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事務局</a:t>
            </a:r>
            <a:endParaRPr lang="en-US" altLang="ja-JP" sz="2000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41" name="フローチャート: 手作業 40">
            <a:extLst>
              <a:ext uri="{FF2B5EF4-FFF2-40B4-BE49-F238E27FC236}">
                <a16:creationId xmlns:a16="http://schemas.microsoft.com/office/drawing/2014/main" id="{20D6DF4D-AF76-5529-C385-1CD2F52DE23D}"/>
              </a:ext>
            </a:extLst>
          </p:cNvPr>
          <p:cNvSpPr/>
          <p:nvPr/>
        </p:nvSpPr>
        <p:spPr>
          <a:xfrm rot="10800000">
            <a:off x="8120301" y="2850443"/>
            <a:ext cx="2219092" cy="1647437"/>
          </a:xfrm>
          <a:prstGeom prst="flowChartManualOperation">
            <a:avLst/>
          </a:prstGeom>
          <a:solidFill>
            <a:schemeClr val="tx2">
              <a:lumMod val="25000"/>
              <a:lumOff val="75000"/>
            </a:schemeClr>
          </a:solidFill>
          <a:ln cap="rnd">
            <a:solidFill>
              <a:schemeClr val="tx2">
                <a:lumMod val="10000"/>
                <a:lumOff val="90000"/>
              </a:schemeClr>
            </a:solidFill>
            <a:rou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A02B226-FD27-BDF8-BD69-50D3440F8C30}"/>
              </a:ext>
            </a:extLst>
          </p:cNvPr>
          <p:cNvSpPr txBox="1"/>
          <p:nvPr/>
        </p:nvSpPr>
        <p:spPr>
          <a:xfrm>
            <a:off x="8397963" y="2916428"/>
            <a:ext cx="1663768" cy="46166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444500" indent="-342900" algn="ctr"/>
            <a:r>
              <a:rPr lang="ja-JP" altLang="en-US" sz="240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総会</a:t>
            </a:r>
            <a:endParaRPr lang="en-US" altLang="ja-JP" sz="9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241D232-E8DD-5AD6-647F-46868D8036C5}"/>
              </a:ext>
            </a:extLst>
          </p:cNvPr>
          <p:cNvSpPr txBox="1"/>
          <p:nvPr/>
        </p:nvSpPr>
        <p:spPr>
          <a:xfrm>
            <a:off x="8397963" y="3396129"/>
            <a:ext cx="1663768" cy="103105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444500" indent="-342900">
              <a:buFont typeface="Arial" panose="020B0604020202020204" pitchFamily="34" charset="0"/>
              <a:buChar char="•"/>
            </a:pPr>
            <a:endParaRPr lang="en-US" altLang="ja-JP" sz="700" dirty="0">
              <a:solidFill>
                <a:srgbClr val="00206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01625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理事会員</a:t>
            </a:r>
            <a:endParaRPr lang="en-US" altLang="ja-JP" dirty="0">
              <a:solidFill>
                <a:srgbClr val="00206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01625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会員</a:t>
            </a:r>
            <a:endParaRPr lang="en-US" altLang="ja-JP" dirty="0">
              <a:solidFill>
                <a:srgbClr val="00206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01625" indent="-285750">
              <a:buFont typeface="Arial" panose="020B0604020202020204" pitchFamily="34" charset="0"/>
              <a:buChar char="•"/>
            </a:pPr>
            <a:r>
              <a:rPr lang="ja-JP" altLang="en-US"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準会員</a:t>
            </a:r>
            <a:endParaRPr lang="en-US" altLang="ja-JP" dirty="0">
              <a:solidFill>
                <a:srgbClr val="00206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16C70C35-4452-E495-52B4-CDB5344F3BA8}"/>
              </a:ext>
            </a:extLst>
          </p:cNvPr>
          <p:cNvCxnSpPr>
            <a:cxnSpLocks/>
          </p:cNvCxnSpPr>
          <p:nvPr/>
        </p:nvCxnSpPr>
        <p:spPr>
          <a:xfrm>
            <a:off x="8569483" y="3428760"/>
            <a:ext cx="1320728" cy="0"/>
          </a:xfrm>
          <a:prstGeom prst="line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角丸四角形 44">
            <a:extLst>
              <a:ext uri="{FF2B5EF4-FFF2-40B4-BE49-F238E27FC236}">
                <a16:creationId xmlns:a16="http://schemas.microsoft.com/office/drawing/2014/main" id="{F5F5063C-7CD6-9A46-64A5-A2DB80EC7519}"/>
              </a:ext>
            </a:extLst>
          </p:cNvPr>
          <p:cNvSpPr/>
          <p:nvPr/>
        </p:nvSpPr>
        <p:spPr>
          <a:xfrm>
            <a:off x="7882348" y="4893850"/>
            <a:ext cx="2743201" cy="54586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B9BF6D0-F24C-D5C7-F50D-90569C84C128}"/>
              </a:ext>
            </a:extLst>
          </p:cNvPr>
          <p:cNvSpPr txBox="1"/>
          <p:nvPr/>
        </p:nvSpPr>
        <p:spPr>
          <a:xfrm>
            <a:off x="7654752" y="4857778"/>
            <a:ext cx="3109089" cy="52322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101600" algn="ctr"/>
            <a:endParaRPr lang="en-US" altLang="ja-JP" sz="800" dirty="0">
              <a:ln>
                <a:solidFill>
                  <a:srgbClr val="002060"/>
                </a:solidFill>
              </a:ln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15875" algn="ctr"/>
            <a:r>
              <a:rPr lang="ja-JP" altLang="en-US" sz="2000">
                <a:ln>
                  <a:solidFill>
                    <a:srgbClr val="002060"/>
                  </a:solidFill>
                </a:ln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ワーキンググループ</a:t>
            </a:r>
            <a:endParaRPr lang="en-US" altLang="ja-JP" sz="2000" dirty="0">
              <a:ln>
                <a:solidFill>
                  <a:srgbClr val="002060"/>
                </a:solidFill>
              </a:ln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0438E29-7D12-5E75-3DD6-2B0CD444FDA7}"/>
              </a:ext>
            </a:extLst>
          </p:cNvPr>
          <p:cNvSpPr txBox="1"/>
          <p:nvPr/>
        </p:nvSpPr>
        <p:spPr>
          <a:xfrm>
            <a:off x="7185245" y="5569072"/>
            <a:ext cx="1912052" cy="43088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101600" algn="ctr"/>
            <a:endParaRPr lang="en-US" altLang="ja-JP" sz="600" dirty="0">
              <a:solidFill>
                <a:srgbClr val="00206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15875" algn="ctr"/>
            <a:r>
              <a:rPr lang="ja-JP" altLang="en-US" sz="1600"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コアシステム</a:t>
            </a:r>
            <a:r>
              <a:rPr lang="en-US" altLang="ja-JP" sz="1600" dirty="0"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WG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6D3F556-575F-EA10-F0CC-E64A22BD654B}"/>
              </a:ext>
            </a:extLst>
          </p:cNvPr>
          <p:cNvSpPr txBox="1"/>
          <p:nvPr/>
        </p:nvSpPr>
        <p:spPr>
          <a:xfrm>
            <a:off x="9372859" y="5569073"/>
            <a:ext cx="1441359" cy="43088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101600" algn="ctr"/>
            <a:endParaRPr lang="en-US" altLang="ja-JP" sz="600" dirty="0">
              <a:solidFill>
                <a:srgbClr val="00206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15875" algn="ctr"/>
            <a:r>
              <a:rPr lang="ja-JP" altLang="en-US" sz="1600"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制御情報</a:t>
            </a:r>
            <a:r>
              <a:rPr lang="en-US" altLang="ja-JP" sz="1600" dirty="0"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WG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65697FE3-66A6-4171-664C-CEFCD1D93E08}"/>
              </a:ext>
            </a:extLst>
          </p:cNvPr>
          <p:cNvSpPr txBox="1"/>
          <p:nvPr/>
        </p:nvSpPr>
        <p:spPr>
          <a:xfrm>
            <a:off x="10075711" y="6115828"/>
            <a:ext cx="1441359" cy="43088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101600" algn="ctr"/>
            <a:endParaRPr lang="en-US" altLang="ja-JP" sz="600" dirty="0">
              <a:solidFill>
                <a:srgbClr val="00206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15875" algn="ctr"/>
            <a:r>
              <a:rPr lang="ja-JP" altLang="en-US" sz="1600"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性能評価</a:t>
            </a:r>
            <a:r>
              <a:rPr lang="en-US" altLang="ja-JP" sz="1600" dirty="0"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WG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80666BA-A4C7-C990-9A7A-D94D03926ECA}"/>
              </a:ext>
            </a:extLst>
          </p:cNvPr>
          <p:cNvSpPr txBox="1"/>
          <p:nvPr/>
        </p:nvSpPr>
        <p:spPr>
          <a:xfrm>
            <a:off x="6729271" y="6115827"/>
            <a:ext cx="1441359" cy="43088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101600" algn="ctr"/>
            <a:endParaRPr lang="en-US" altLang="ja-JP" sz="600" dirty="0">
              <a:solidFill>
                <a:srgbClr val="00206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15875" algn="ctr"/>
            <a:r>
              <a:rPr lang="ja-JP" altLang="en-US" sz="1600"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試験検証</a:t>
            </a:r>
            <a:r>
              <a:rPr lang="en-US" altLang="ja-JP" sz="1600" dirty="0"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WG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B27A6EC9-2FB8-6079-6B83-434614D34B66}"/>
              </a:ext>
            </a:extLst>
          </p:cNvPr>
          <p:cNvSpPr txBox="1"/>
          <p:nvPr/>
        </p:nvSpPr>
        <p:spPr>
          <a:xfrm>
            <a:off x="8322841" y="6115829"/>
            <a:ext cx="1597596" cy="43088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101600" algn="ctr"/>
            <a:endParaRPr lang="en-US" altLang="ja-JP" sz="600" dirty="0">
              <a:solidFill>
                <a:srgbClr val="00206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15875" algn="ctr"/>
            <a:r>
              <a:rPr lang="ja-JP" altLang="en-US" sz="1600"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生産モデル</a:t>
            </a:r>
            <a:r>
              <a:rPr lang="en-US" altLang="ja-JP" sz="1600" dirty="0">
                <a:solidFill>
                  <a:srgbClr val="00206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WG</a:t>
            </a:r>
          </a:p>
        </p:txBody>
      </p:sp>
      <p:sp>
        <p:nvSpPr>
          <p:cNvPr id="52" name="角丸四角形 51">
            <a:extLst>
              <a:ext uri="{FF2B5EF4-FFF2-40B4-BE49-F238E27FC236}">
                <a16:creationId xmlns:a16="http://schemas.microsoft.com/office/drawing/2014/main" id="{E68F1DD4-D453-0808-DB8B-27A13C7CAEBD}"/>
              </a:ext>
            </a:extLst>
          </p:cNvPr>
          <p:cNvSpPr/>
          <p:nvPr/>
        </p:nvSpPr>
        <p:spPr>
          <a:xfrm>
            <a:off x="9207190" y="5571604"/>
            <a:ext cx="1772698" cy="430887"/>
          </a:xfrm>
          <a:prstGeom prst="round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角丸四角形 52">
            <a:extLst>
              <a:ext uri="{FF2B5EF4-FFF2-40B4-BE49-F238E27FC236}">
                <a16:creationId xmlns:a16="http://schemas.microsoft.com/office/drawing/2014/main" id="{09BF82AD-4F7E-E08D-17A5-359F191C3B04}"/>
              </a:ext>
            </a:extLst>
          </p:cNvPr>
          <p:cNvSpPr/>
          <p:nvPr/>
        </p:nvSpPr>
        <p:spPr>
          <a:xfrm>
            <a:off x="8315867" y="6139765"/>
            <a:ext cx="1611544" cy="430887"/>
          </a:xfrm>
          <a:prstGeom prst="round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角丸四角形 53">
            <a:extLst>
              <a:ext uri="{FF2B5EF4-FFF2-40B4-BE49-F238E27FC236}">
                <a16:creationId xmlns:a16="http://schemas.microsoft.com/office/drawing/2014/main" id="{90017462-159C-7C58-1009-F0738581F83B}"/>
              </a:ext>
            </a:extLst>
          </p:cNvPr>
          <p:cNvSpPr/>
          <p:nvPr/>
        </p:nvSpPr>
        <p:spPr>
          <a:xfrm>
            <a:off x="6746863" y="6139764"/>
            <a:ext cx="1441360" cy="430887"/>
          </a:xfrm>
          <a:prstGeom prst="round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角丸四角形 54">
            <a:extLst>
              <a:ext uri="{FF2B5EF4-FFF2-40B4-BE49-F238E27FC236}">
                <a16:creationId xmlns:a16="http://schemas.microsoft.com/office/drawing/2014/main" id="{E74E838C-3CB3-62C8-19BD-C839A6FA062A}"/>
              </a:ext>
            </a:extLst>
          </p:cNvPr>
          <p:cNvSpPr/>
          <p:nvPr/>
        </p:nvSpPr>
        <p:spPr>
          <a:xfrm>
            <a:off x="10060590" y="6139764"/>
            <a:ext cx="1441360" cy="430887"/>
          </a:xfrm>
          <a:prstGeom prst="round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C457E91-AFCE-6E8C-42C2-71033E970BD5}"/>
              </a:ext>
            </a:extLst>
          </p:cNvPr>
          <p:cNvSpPr txBox="1"/>
          <p:nvPr/>
        </p:nvSpPr>
        <p:spPr>
          <a:xfrm>
            <a:off x="537007" y="4749102"/>
            <a:ext cx="6286313" cy="1137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参画レベルに応じて</a:t>
            </a:r>
            <a:r>
              <a:rPr lang="en-US" altLang="ja-JP" sz="2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3</a:t>
            </a:r>
            <a:r>
              <a:rPr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つの会員区分</a:t>
            </a:r>
            <a:endParaRPr lang="en-US" altLang="ja-JP" sz="24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2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WG</a:t>
            </a:r>
            <a:r>
              <a:rPr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にはすべての会員が参加可能</a:t>
            </a:r>
            <a:endParaRPr lang="en-US" altLang="ja-JP" sz="24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587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9CDD9-B288-A1FB-0BA8-2734FCE30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7">
            <a:extLst>
              <a:ext uri="{FF2B5EF4-FFF2-40B4-BE49-F238E27FC236}">
                <a16:creationId xmlns:a16="http://schemas.microsoft.com/office/drawing/2014/main" id="{48EC751A-A2A3-E6E9-9581-54FFB0576FDD}"/>
              </a:ext>
            </a:extLst>
          </p:cNvPr>
          <p:cNvSpPr txBox="1">
            <a:spLocks/>
          </p:cNvSpPr>
          <p:nvPr/>
        </p:nvSpPr>
        <p:spPr>
          <a:xfrm>
            <a:off x="9324684" y="64606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+mn-cs"/>
              </a:rPr>
              <a:t>10</a:t>
            </a: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+mn-cs"/>
            </a:endParaRPr>
          </a:p>
        </p:txBody>
      </p:sp>
      <p:pic>
        <p:nvPicPr>
          <p:cNvPr id="10" name="図 9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E2D56EAC-75CF-CCC2-1CE6-EB2E2B25F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095" y="-41458"/>
            <a:ext cx="3706603" cy="362163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F2C8D3-3096-7261-3B1E-EFE2A03028B4}"/>
              </a:ext>
            </a:extLst>
          </p:cNvPr>
          <p:cNvSpPr txBox="1"/>
          <p:nvPr/>
        </p:nvSpPr>
        <p:spPr>
          <a:xfrm>
            <a:off x="2859772" y="3728443"/>
            <a:ext cx="6464912" cy="278537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spcBef>
                <a:spcPts val="600"/>
              </a:spcBef>
            </a:pPr>
            <a:r>
              <a:rPr lang="ja-JP" altLang="en-US" sz="28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陸上養殖の</a:t>
            </a:r>
            <a:r>
              <a:rPr lang="en-US" altLang="ja-JP" sz="2800" b="1" dirty="0">
                <a:solidFill>
                  <a:srgbClr val="0A5FA4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NEXT</a:t>
            </a:r>
            <a:r>
              <a:rPr lang="ja-JP" altLang="en-US" sz="28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スタンダードを、</a:t>
            </a:r>
            <a:br>
              <a:rPr lang="ja-JP" altLang="en-US" sz="28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</a:br>
            <a:r>
              <a:rPr lang="ja-JP" altLang="en-US" sz="28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一緒につくりませんか？</a:t>
            </a:r>
            <a:endParaRPr lang="en-US" altLang="ja-JP" sz="28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>
              <a:spcBef>
                <a:spcPts val="600"/>
              </a:spcBef>
            </a:pPr>
            <a:endParaRPr lang="ja-JP" altLang="en-US" sz="24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algn="ctr">
              <a:spcBef>
                <a:spcPts val="600"/>
              </a:spcBef>
            </a:pPr>
            <a:r>
              <a:rPr lang="es-419" altLang="ja-JP" sz="2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AQUAXMGRID </a:t>
            </a:r>
            <a:r>
              <a:rPr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イニシアチブ</a:t>
            </a:r>
            <a:br>
              <a:rPr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</a:br>
            <a:r>
              <a:rPr lang="en-US" altLang="ja-JP" sz="2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— </a:t>
            </a:r>
            <a:r>
              <a:rPr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ご参画をお待ちしています </a:t>
            </a:r>
            <a:r>
              <a:rPr lang="en-US" altLang="ja-JP" sz="2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—</a:t>
            </a:r>
          </a:p>
          <a:p>
            <a:pPr algn="ctr">
              <a:spcBef>
                <a:spcPts val="600"/>
              </a:spcBef>
            </a:pPr>
            <a:endParaRPr lang="en-US" altLang="ja-JP" sz="28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37780C9-0E80-005F-9693-2094890A6533}"/>
              </a:ext>
            </a:extLst>
          </p:cNvPr>
          <p:cNvSpPr/>
          <p:nvPr/>
        </p:nvSpPr>
        <p:spPr>
          <a:xfrm>
            <a:off x="3823153" y="4841231"/>
            <a:ext cx="4058485" cy="36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0556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4ACFA-03DA-F59F-8743-A89430D46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113BDF-05EE-EF86-EFAB-19E4D4DB6599}"/>
              </a:ext>
            </a:extLst>
          </p:cNvPr>
          <p:cNvSpPr txBox="1"/>
          <p:nvPr/>
        </p:nvSpPr>
        <p:spPr>
          <a:xfrm>
            <a:off x="4853354" y="525778"/>
            <a:ext cx="64649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ja-JP" altLang="en-US" sz="3600" b="1">
                <a:solidFill>
                  <a:prstClr val="black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ご紹介内容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1EBF59-C365-0429-B567-6FDD94070932}"/>
              </a:ext>
            </a:extLst>
          </p:cNvPr>
          <p:cNvSpPr txBox="1"/>
          <p:nvPr/>
        </p:nvSpPr>
        <p:spPr>
          <a:xfrm>
            <a:off x="5574183" y="2656910"/>
            <a:ext cx="6464912" cy="153888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711200" indent="-711200">
              <a:spcBef>
                <a:spcPts val="600"/>
              </a:spcBef>
              <a:buFont typeface="+mj-lt"/>
              <a:buAutoNum type="arabicPeriod"/>
            </a:pPr>
            <a:r>
              <a:rPr lang="ja-JP" altLang="en-US" sz="28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目的</a:t>
            </a:r>
            <a:endParaRPr lang="en-US" altLang="ja-JP" sz="28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711200" indent="-711200">
              <a:spcBef>
                <a:spcPts val="600"/>
              </a:spcBef>
              <a:buFont typeface="+mj-lt"/>
              <a:buAutoNum type="arabicPeriod"/>
            </a:pPr>
            <a:r>
              <a:rPr lang="ja-JP" altLang="en-US" sz="28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規格化・国際標準化</a:t>
            </a:r>
            <a:endParaRPr lang="en-US" altLang="ja-JP" sz="28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711200" indent="-711200">
              <a:spcBef>
                <a:spcPts val="600"/>
              </a:spcBef>
              <a:buFont typeface="+mj-lt"/>
              <a:buAutoNum type="arabicPeriod"/>
            </a:pPr>
            <a:r>
              <a:rPr lang="ja-JP" altLang="en-US" sz="28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会費制度</a:t>
            </a:r>
            <a:endParaRPr lang="en-US" altLang="ja-JP" sz="28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57FDFB7-E94E-9E49-BB44-0DC9FE72E2FD}"/>
              </a:ext>
            </a:extLst>
          </p:cNvPr>
          <p:cNvSpPr/>
          <p:nvPr/>
        </p:nvSpPr>
        <p:spPr>
          <a:xfrm>
            <a:off x="4853354" y="1286292"/>
            <a:ext cx="6803387" cy="17523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1975">
                <a:schemeClr val="accent1">
                  <a:lumMod val="40000"/>
                  <a:lumOff val="60000"/>
                </a:schemeClr>
              </a:gs>
              <a:gs pos="41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9" name="スライド番号プレースホルダー 7">
            <a:extLst>
              <a:ext uri="{FF2B5EF4-FFF2-40B4-BE49-F238E27FC236}">
                <a16:creationId xmlns:a16="http://schemas.microsoft.com/office/drawing/2014/main" id="{F60FE404-78DB-C490-2E42-153817E673A7}"/>
              </a:ext>
            </a:extLst>
          </p:cNvPr>
          <p:cNvSpPr txBox="1">
            <a:spLocks/>
          </p:cNvSpPr>
          <p:nvPr/>
        </p:nvSpPr>
        <p:spPr>
          <a:xfrm>
            <a:off x="9324684" y="64606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+mn-cs"/>
              </a:rPr>
              <a:t>1</a:t>
            </a: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+mn-cs"/>
            </a:endParaRPr>
          </a:p>
        </p:txBody>
      </p:sp>
      <p:pic>
        <p:nvPicPr>
          <p:cNvPr id="10" name="図 9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E6093BF1-5379-8392-99DD-AAB0EEFF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275" y="167458"/>
            <a:ext cx="5782458" cy="5649909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2E31452-8133-7706-BF09-45D47EA0043F}"/>
              </a:ext>
            </a:extLst>
          </p:cNvPr>
          <p:cNvSpPr txBox="1"/>
          <p:nvPr/>
        </p:nvSpPr>
        <p:spPr>
          <a:xfrm>
            <a:off x="245670" y="5477697"/>
            <a:ext cx="506845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ja-JP" altLang="en-US" sz="28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陸上養殖</a:t>
            </a:r>
            <a:r>
              <a:rPr lang="en-US" altLang="ja-JP" sz="28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en-US" altLang="ja-JP" sz="2800" b="1" dirty="0">
                <a:solidFill>
                  <a:srgbClr val="006CB8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NEXT </a:t>
            </a:r>
            <a:r>
              <a:rPr lang="ja-JP" altLang="en-US" sz="28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スタンダード</a:t>
            </a:r>
          </a:p>
        </p:txBody>
      </p:sp>
    </p:spTree>
    <p:extLst>
      <p:ext uri="{BB962C8B-B14F-4D97-AF65-F5344CB8AC3E}">
        <p14:creationId xmlns:p14="http://schemas.microsoft.com/office/powerpoint/2010/main" val="3169638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FA08C-F098-756C-04CB-BFD588389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7">
            <a:extLst>
              <a:ext uri="{FF2B5EF4-FFF2-40B4-BE49-F238E27FC236}">
                <a16:creationId xmlns:a16="http://schemas.microsoft.com/office/drawing/2014/main" id="{9F87BAD7-8DA3-140B-A3CD-8047CFDC2B3A}"/>
              </a:ext>
            </a:extLst>
          </p:cNvPr>
          <p:cNvSpPr txBox="1">
            <a:spLocks/>
          </p:cNvSpPr>
          <p:nvPr/>
        </p:nvSpPr>
        <p:spPr>
          <a:xfrm>
            <a:off x="9324684" y="64606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2</a:t>
            </a: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+mn-cs"/>
            </a:endParaRPr>
          </a:p>
        </p:txBody>
      </p:sp>
      <p:pic>
        <p:nvPicPr>
          <p:cNvPr id="4" name="図 3" descr="ロ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AB90B83-6F27-B350-C765-3F2A3BE33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651" y="971086"/>
            <a:ext cx="9853705" cy="239019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8A8405-26D5-2919-6217-3EEAD0626D51}"/>
              </a:ext>
            </a:extLst>
          </p:cNvPr>
          <p:cNvSpPr txBox="1"/>
          <p:nvPr/>
        </p:nvSpPr>
        <p:spPr>
          <a:xfrm>
            <a:off x="2178031" y="2746512"/>
            <a:ext cx="8702719" cy="1200329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ja-JP" altLang="en-US" sz="7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イニシアチブ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78064F3E-C582-0FDA-DCAC-96F782B0E79B}"/>
              </a:ext>
            </a:extLst>
          </p:cNvPr>
          <p:cNvSpPr txBox="1">
            <a:spLocks/>
          </p:cNvSpPr>
          <p:nvPr/>
        </p:nvSpPr>
        <p:spPr>
          <a:xfrm>
            <a:off x="5488869" y="380916"/>
            <a:ext cx="5207415" cy="5566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28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目的</a:t>
            </a:r>
            <a:endParaRPr lang="en-US" altLang="ja-JP" sz="28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967B576-3985-73B0-9F56-20FF2C5B9F04}"/>
              </a:ext>
            </a:extLst>
          </p:cNvPr>
          <p:cNvSpPr/>
          <p:nvPr/>
        </p:nvSpPr>
        <p:spPr>
          <a:xfrm>
            <a:off x="5338665" y="971086"/>
            <a:ext cx="6178405" cy="14651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1975">
                <a:schemeClr val="accent1">
                  <a:lumMod val="40000"/>
                  <a:lumOff val="60000"/>
                </a:schemeClr>
              </a:gs>
              <a:gs pos="41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88D55B2-EABD-75F7-204F-82CA9626E23E}"/>
              </a:ext>
            </a:extLst>
          </p:cNvPr>
          <p:cNvSpPr/>
          <p:nvPr/>
        </p:nvSpPr>
        <p:spPr>
          <a:xfrm>
            <a:off x="782809" y="4036942"/>
            <a:ext cx="10734261" cy="191483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ja-JP" altLang="en-US" sz="28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モジュラー分散方式陸上養殖技術の規格化・国際標準化を推進</a:t>
            </a:r>
            <a:endParaRPr lang="en-US" altLang="ja-JP" sz="2800" b="1" dirty="0">
              <a:solidFill>
                <a:schemeClr val="tx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ja-JP" altLang="en-US" sz="28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養殖システムの自由度と競争が生まれる土俵を作りを行い、　陸上養殖の普及を進める</a:t>
            </a:r>
            <a:r>
              <a:rPr lang="en-US" altLang="ja-JP" sz="2800" b="1" dirty="0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endParaRPr lang="ja-JP" altLang="en-US" sz="2800" b="1">
              <a:solidFill>
                <a:schemeClr val="tx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13" name="図 12" descr="ロ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3C38AA9-E9CC-445C-4B51-ED1B82E8E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9" y="87310"/>
            <a:ext cx="4468062" cy="108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38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B5474-F0D4-93E3-5D31-274BFB3AE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05ADEB90-D9E4-55F2-668B-BE6D2A0B31E8}"/>
              </a:ext>
            </a:extLst>
          </p:cNvPr>
          <p:cNvGrpSpPr/>
          <p:nvPr/>
        </p:nvGrpSpPr>
        <p:grpSpPr>
          <a:xfrm>
            <a:off x="1373740" y="3660937"/>
            <a:ext cx="6174553" cy="2820873"/>
            <a:chOff x="4911581" y="3839187"/>
            <a:chExt cx="6174553" cy="2820873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24154061-0ABA-67D5-465A-8CD4CA7E4F83}"/>
                </a:ext>
              </a:extLst>
            </p:cNvPr>
            <p:cNvSpPr/>
            <p:nvPr/>
          </p:nvSpPr>
          <p:spPr>
            <a:xfrm>
              <a:off x="4911581" y="3839187"/>
              <a:ext cx="6174553" cy="2820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A97C123-F83E-F3DF-0E40-52D3843ED0DD}"/>
                </a:ext>
              </a:extLst>
            </p:cNvPr>
            <p:cNvSpPr txBox="1"/>
            <p:nvPr/>
          </p:nvSpPr>
          <p:spPr>
            <a:xfrm>
              <a:off x="5076092" y="4285622"/>
              <a:ext cx="5845536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800" b="1">
                  <a:solidFill>
                    <a:schemeClr val="tx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アプリケーション規格（飼育モデル）</a:t>
              </a:r>
              <a:endParaRPr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ACD1736-82F5-B1DA-D213-2F7FF1E0A692}"/>
                </a:ext>
              </a:extLst>
            </p:cNvPr>
            <p:cNvSpPr txBox="1"/>
            <p:nvPr/>
          </p:nvSpPr>
          <p:spPr>
            <a:xfrm>
              <a:off x="5076090" y="6167683"/>
              <a:ext cx="5845537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800" b="1">
                  <a:solidFill>
                    <a:schemeClr val="bg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システム規格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20A08A59-8F61-7D0D-F8EC-EB7B86FBB0E1}"/>
                </a:ext>
              </a:extLst>
            </p:cNvPr>
            <p:cNvSpPr txBox="1"/>
            <p:nvPr/>
          </p:nvSpPr>
          <p:spPr>
            <a:xfrm>
              <a:off x="5076088" y="5703857"/>
              <a:ext cx="2708035" cy="36933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800" b="1">
                  <a:solidFill>
                    <a:schemeClr val="bg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制御情報モデル規格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EA34217-F40B-AC25-19A8-2DF876BEB7CE}"/>
                </a:ext>
              </a:extLst>
            </p:cNvPr>
            <p:cNvSpPr txBox="1"/>
            <p:nvPr/>
          </p:nvSpPr>
          <p:spPr>
            <a:xfrm>
              <a:off x="5076090" y="5227896"/>
              <a:ext cx="584553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800" b="1">
                  <a:solidFill>
                    <a:schemeClr val="tx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測定・試験・評価規格</a:t>
              </a:r>
              <a:endParaRPr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FD5790C5-CAC8-0A6A-09D0-DDBDC589837F}"/>
                </a:ext>
              </a:extLst>
            </p:cNvPr>
            <p:cNvSpPr txBox="1"/>
            <p:nvPr/>
          </p:nvSpPr>
          <p:spPr>
            <a:xfrm>
              <a:off x="7901354" y="5703857"/>
              <a:ext cx="3020274" cy="369332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800" b="1">
                  <a:solidFill>
                    <a:schemeClr val="bg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濾過性能評価規格</a:t>
              </a:r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74FF4EC-0059-0F62-CC92-D73C7C78E9E5}"/>
                </a:ext>
              </a:extLst>
            </p:cNvPr>
            <p:cNvSpPr txBox="1"/>
            <p:nvPr/>
          </p:nvSpPr>
          <p:spPr>
            <a:xfrm>
              <a:off x="5076091" y="4759010"/>
              <a:ext cx="5845536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800" b="1">
                  <a:solidFill>
                    <a:schemeClr val="tx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安全性・安全衛生規格、ガイドライン</a:t>
              </a:r>
              <a:endParaRPr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EBB89841-44BE-BBF1-B96C-C0B62031DC43}"/>
                </a:ext>
              </a:extLst>
            </p:cNvPr>
            <p:cNvSpPr txBox="1"/>
            <p:nvPr/>
          </p:nvSpPr>
          <p:spPr>
            <a:xfrm>
              <a:off x="5076091" y="3947068"/>
              <a:ext cx="1247469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600" b="1">
                  <a:solidFill>
                    <a:schemeClr val="tx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ヤイトハタ</a:t>
              </a:r>
              <a:endParaRPr lang="ja-JP" altLang="en-US" sz="160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F8F656A-3EB6-CDDF-1F34-29E05B6B075E}"/>
                </a:ext>
              </a:extLst>
            </p:cNvPr>
            <p:cNvSpPr txBox="1"/>
            <p:nvPr/>
          </p:nvSpPr>
          <p:spPr>
            <a:xfrm>
              <a:off x="6318172" y="3947068"/>
              <a:ext cx="1465952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600" b="1">
                  <a:solidFill>
                    <a:schemeClr val="tx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バナメイエビ</a:t>
              </a:r>
              <a:endParaRPr lang="ja-JP" altLang="en-US" sz="1600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402CB72-B1F9-8451-0EE6-342A57F512E9}"/>
                </a:ext>
              </a:extLst>
            </p:cNvPr>
            <p:cNvSpPr txBox="1"/>
            <p:nvPr/>
          </p:nvSpPr>
          <p:spPr>
            <a:xfrm>
              <a:off x="7784124" y="3947068"/>
              <a:ext cx="1139826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600" b="1">
                  <a:solidFill>
                    <a:schemeClr val="tx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サケ</a:t>
              </a:r>
              <a:r>
                <a:rPr lang="en-US" altLang="ja-JP" sz="1600" b="1" dirty="0">
                  <a:solidFill>
                    <a:schemeClr val="tx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/</a:t>
              </a:r>
              <a:r>
                <a:rPr lang="ja-JP" altLang="en-US" sz="1600" b="1">
                  <a:solidFill>
                    <a:schemeClr val="tx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マス</a:t>
              </a:r>
              <a:endParaRPr lang="ja-JP" altLang="en-US" sz="160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DA3C8B6D-88D5-71DC-E62B-7E5CD87C3EF9}"/>
                </a:ext>
              </a:extLst>
            </p:cNvPr>
            <p:cNvSpPr txBox="1"/>
            <p:nvPr/>
          </p:nvSpPr>
          <p:spPr>
            <a:xfrm>
              <a:off x="8923950" y="3947068"/>
              <a:ext cx="1139826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600" b="1">
                  <a:solidFill>
                    <a:schemeClr val="tx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コイ</a:t>
              </a:r>
              <a:r>
                <a:rPr lang="en-US" altLang="ja-JP" sz="1600" b="1" dirty="0">
                  <a:solidFill>
                    <a:schemeClr val="tx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/</a:t>
              </a:r>
              <a:r>
                <a:rPr lang="ja-JP" altLang="en-US" sz="1600" b="1">
                  <a:solidFill>
                    <a:schemeClr val="tx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フナ</a:t>
              </a:r>
              <a:endParaRPr lang="ja-JP" altLang="en-US" sz="160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3714A14D-A2B9-E30A-BC60-AE48FADF47DF}"/>
                </a:ext>
              </a:extLst>
            </p:cNvPr>
            <p:cNvSpPr txBox="1"/>
            <p:nvPr/>
          </p:nvSpPr>
          <p:spPr>
            <a:xfrm>
              <a:off x="10060600" y="3947068"/>
              <a:ext cx="861027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600" b="1">
                  <a:solidFill>
                    <a:schemeClr val="tx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・・・</a:t>
              </a:r>
              <a:endParaRPr lang="ja-JP" altLang="en-US" sz="1600"/>
            </a:p>
          </p:txBody>
        </p:sp>
      </p:grpSp>
      <p:sp>
        <p:nvSpPr>
          <p:cNvPr id="9" name="涙形 8">
            <a:extLst>
              <a:ext uri="{FF2B5EF4-FFF2-40B4-BE49-F238E27FC236}">
                <a16:creationId xmlns:a16="http://schemas.microsoft.com/office/drawing/2014/main" id="{C0F44887-B82F-76E8-DCB6-1777B14DB85F}"/>
              </a:ext>
            </a:extLst>
          </p:cNvPr>
          <p:cNvSpPr/>
          <p:nvPr/>
        </p:nvSpPr>
        <p:spPr>
          <a:xfrm rot="11868262">
            <a:off x="8085927" y="3408436"/>
            <a:ext cx="3638398" cy="3338945"/>
          </a:xfrm>
          <a:prstGeom prst="teardrop">
            <a:avLst>
              <a:gd name="adj" fmla="val 117725"/>
            </a:avLst>
          </a:prstGeom>
          <a:solidFill>
            <a:srgbClr val="00206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3D6B3F5-8C74-C598-962E-9A222CD0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666" y="414976"/>
            <a:ext cx="6723234" cy="556696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ja-JP" altLang="en-US" sz="2800" b="1">
                <a:solidFill>
                  <a:prstClr val="black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規格化：階層的な技術規格体系</a:t>
            </a:r>
            <a:endParaRPr kumimoji="1" lang="ja-JP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+mj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C9717D4-D30A-8D76-DA10-845C76D108C3}"/>
              </a:ext>
            </a:extLst>
          </p:cNvPr>
          <p:cNvSpPr/>
          <p:nvPr/>
        </p:nvSpPr>
        <p:spPr>
          <a:xfrm>
            <a:off x="5338665" y="971086"/>
            <a:ext cx="6178405" cy="14651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1975">
                <a:schemeClr val="accent1">
                  <a:lumMod val="40000"/>
                  <a:lumOff val="60000"/>
                </a:schemeClr>
              </a:gs>
              <a:gs pos="41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BCD0BA0-6E9E-1F39-D514-FF8C02C8E52C}"/>
              </a:ext>
            </a:extLst>
          </p:cNvPr>
          <p:cNvSpPr/>
          <p:nvPr/>
        </p:nvSpPr>
        <p:spPr>
          <a:xfrm>
            <a:off x="1043987" y="1524577"/>
            <a:ext cx="10559149" cy="95884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23825" defTabSz="257175">
              <a:spcBef>
                <a:spcPts val="600"/>
              </a:spcBef>
              <a:spcAft>
                <a:spcPts val="600"/>
              </a:spcAft>
              <a:defRPr/>
            </a:pPr>
            <a:r>
              <a:rPr lang="ja-JP" altLang="en-US" sz="24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システム規格、制御情報モデル規格、測定・試験・評価規格、アプリケーション規格で構成する階層的な技術規格体系</a:t>
            </a:r>
            <a:endParaRPr lang="en-US" altLang="ja-JP" sz="2400" b="1" dirty="0">
              <a:solidFill>
                <a:schemeClr val="tx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FEF6B5-528D-65D2-C299-97F53631236A}"/>
              </a:ext>
            </a:extLst>
          </p:cNvPr>
          <p:cNvSpPr txBox="1"/>
          <p:nvPr/>
        </p:nvSpPr>
        <p:spPr>
          <a:xfrm>
            <a:off x="585914" y="2954614"/>
            <a:ext cx="7676540" cy="600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marL="444500" indent="-342900"/>
            <a:endParaRPr lang="en-US" altLang="ja-JP" sz="9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47625" indent="-31750"/>
            <a:r>
              <a:rPr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モジュール間での適合性を評価・認証し、ロゴの付与</a:t>
            </a:r>
            <a:endParaRPr lang="en-US" altLang="ja-JP" sz="24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22" name="スライド番号プレースホルダー 7">
            <a:extLst>
              <a:ext uri="{FF2B5EF4-FFF2-40B4-BE49-F238E27FC236}">
                <a16:creationId xmlns:a16="http://schemas.microsoft.com/office/drawing/2014/main" id="{3A990DEA-4F9D-E142-3A80-810C57246EB4}"/>
              </a:ext>
            </a:extLst>
          </p:cNvPr>
          <p:cNvSpPr txBox="1">
            <a:spLocks/>
          </p:cNvSpPr>
          <p:nvPr/>
        </p:nvSpPr>
        <p:spPr>
          <a:xfrm>
            <a:off x="9324684" y="64606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3</a:t>
            </a: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+mn-cs"/>
            </a:endParaRPr>
          </a:p>
        </p:txBody>
      </p:sp>
      <p:pic>
        <p:nvPicPr>
          <p:cNvPr id="3" name="図 2" descr="ロ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A145A3C-6134-DC7A-C988-556CB9B4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9" y="87310"/>
            <a:ext cx="4468062" cy="1083810"/>
          </a:xfrm>
          <a:prstGeom prst="rect">
            <a:avLst/>
          </a:prstGeom>
        </p:spPr>
      </p:pic>
      <p:sp>
        <p:nvSpPr>
          <p:cNvPr id="5" name="三角形 4">
            <a:extLst>
              <a:ext uri="{FF2B5EF4-FFF2-40B4-BE49-F238E27FC236}">
                <a16:creationId xmlns:a16="http://schemas.microsoft.com/office/drawing/2014/main" id="{2AB30DA3-FBC9-3B2A-751F-7025C1BFF5F9}"/>
              </a:ext>
            </a:extLst>
          </p:cNvPr>
          <p:cNvSpPr/>
          <p:nvPr/>
        </p:nvSpPr>
        <p:spPr>
          <a:xfrm rot="10800000">
            <a:off x="5624440" y="2588824"/>
            <a:ext cx="550812" cy="38800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6BB23F8-4643-756A-6D87-A78BA5D8B96A}"/>
              </a:ext>
            </a:extLst>
          </p:cNvPr>
          <p:cNvSpPr txBox="1"/>
          <p:nvPr/>
        </p:nvSpPr>
        <p:spPr>
          <a:xfrm>
            <a:off x="8262454" y="5739539"/>
            <a:ext cx="2812569" cy="60016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444500" indent="-342900" algn="ctr"/>
            <a:endParaRPr lang="en-US" altLang="ja-JP" sz="9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47625" indent="-31750" algn="ctr"/>
            <a:r>
              <a:rPr lang="ja-JP" altLang="en-US" sz="24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インターフェイス</a:t>
            </a:r>
            <a:endParaRPr lang="en-US" altLang="ja-JP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7" name="図 6" descr="テーブル, ケーキ, ボックス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5B61DB8-0071-EC2B-33D4-A888A974E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71" y="4135136"/>
            <a:ext cx="3407999" cy="16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80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株式会社Yasuda">
            <a:extLst>
              <a:ext uri="{FF2B5EF4-FFF2-40B4-BE49-F238E27FC236}">
                <a16:creationId xmlns:a16="http://schemas.microsoft.com/office/drawing/2014/main" id="{17A26B14-D0FF-05CE-4A9D-813F4B317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2442" y="3086691"/>
            <a:ext cx="10734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角丸四角形 1057">
            <a:extLst>
              <a:ext uri="{FF2B5EF4-FFF2-40B4-BE49-F238E27FC236}">
                <a16:creationId xmlns:a16="http://schemas.microsoft.com/office/drawing/2014/main" id="{332AC4F8-51C5-FF10-5797-F9584327B5F7}"/>
              </a:ext>
            </a:extLst>
          </p:cNvPr>
          <p:cNvSpPr/>
          <p:nvPr/>
        </p:nvSpPr>
        <p:spPr>
          <a:xfrm>
            <a:off x="531485" y="2836543"/>
            <a:ext cx="11394537" cy="3914629"/>
          </a:xfrm>
          <a:prstGeom prst="roundRect">
            <a:avLst>
              <a:gd name="adj" fmla="val 8674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0EA7882A-EFE6-349F-1FBA-114FA45A1401}"/>
              </a:ext>
            </a:extLst>
          </p:cNvPr>
          <p:cNvGrpSpPr/>
          <p:nvPr/>
        </p:nvGrpSpPr>
        <p:grpSpPr>
          <a:xfrm>
            <a:off x="3544840" y="3168382"/>
            <a:ext cx="2256790" cy="3367795"/>
            <a:chOff x="4698504" y="3063735"/>
            <a:chExt cx="2256790" cy="3367795"/>
          </a:xfrm>
        </p:grpSpPr>
        <p:sp>
          <p:nvSpPr>
            <p:cNvPr id="4" name="角丸四角形 3">
              <a:extLst>
                <a:ext uri="{FF2B5EF4-FFF2-40B4-BE49-F238E27FC236}">
                  <a16:creationId xmlns:a16="http://schemas.microsoft.com/office/drawing/2014/main" id="{DFE6DD99-2C09-6C0A-5C08-FBE3DB9D0F66}"/>
                </a:ext>
              </a:extLst>
            </p:cNvPr>
            <p:cNvSpPr/>
            <p:nvPr/>
          </p:nvSpPr>
          <p:spPr>
            <a:xfrm>
              <a:off x="4698504" y="3086692"/>
              <a:ext cx="2256790" cy="334483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2" name="テキスト ボックス 1061">
              <a:extLst>
                <a:ext uri="{FF2B5EF4-FFF2-40B4-BE49-F238E27FC236}">
                  <a16:creationId xmlns:a16="http://schemas.microsoft.com/office/drawing/2014/main" id="{7007B2FB-A565-D8EA-2936-DCDF9865380C}"/>
                </a:ext>
              </a:extLst>
            </p:cNvPr>
            <p:cNvSpPr txBox="1"/>
            <p:nvPr/>
          </p:nvSpPr>
          <p:spPr>
            <a:xfrm>
              <a:off x="5585058" y="3232846"/>
              <a:ext cx="1301029" cy="2956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800100">
                <a:lnSpc>
                  <a:spcPct val="150000"/>
                </a:lnSpc>
                <a:spcBef>
                  <a:spcPct val="0"/>
                </a:spcBef>
                <a:spcAft>
                  <a:spcPts val="1500"/>
                </a:spcAft>
                <a:buNone/>
              </a:pPr>
              <a:r>
                <a:rPr lang="ja-JP" altLang="en-US" sz="1400" b="1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施工会社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marL="0" lvl="0" indent="0" defTabSz="800100">
                <a:lnSpc>
                  <a:spcPct val="150000"/>
                </a:lnSpc>
                <a:spcBef>
                  <a:spcPct val="0"/>
                </a:spcBef>
                <a:spcAft>
                  <a:spcPts val="1500"/>
                </a:spcAft>
                <a:buNone/>
              </a:pPr>
              <a:r>
                <a:rPr lang="ja-JP" altLang="en-US" sz="1400" b="1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システム会社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marL="0" lvl="0" indent="0" defTabSz="800100">
                <a:lnSpc>
                  <a:spcPct val="150000"/>
                </a:lnSpc>
                <a:spcBef>
                  <a:spcPct val="0"/>
                </a:spcBef>
                <a:spcAft>
                  <a:spcPts val="1500"/>
                </a:spcAft>
                <a:buNone/>
              </a:pPr>
              <a:r>
                <a:rPr lang="en-US" altLang="ja-JP" sz="1400" b="1" dirty="0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IT</a:t>
              </a:r>
              <a:r>
                <a:rPr lang="ja-JP" altLang="en-US" sz="1400" b="1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会社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marL="0" lvl="0" indent="0" defTabSz="800100">
                <a:lnSpc>
                  <a:spcPct val="150000"/>
                </a:lnSpc>
                <a:spcBef>
                  <a:spcPct val="0"/>
                </a:spcBef>
                <a:spcAft>
                  <a:spcPts val="1500"/>
                </a:spcAft>
                <a:buNone/>
              </a:pPr>
              <a:r>
                <a:rPr lang="ja-JP" altLang="en-US" sz="1400" b="1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コンテナ会社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marL="0" lvl="0" indent="0" defTabSz="800100">
                <a:lnSpc>
                  <a:spcPct val="150000"/>
                </a:lnSpc>
                <a:spcBef>
                  <a:spcPct val="0"/>
                </a:spcBef>
                <a:spcAft>
                  <a:spcPts val="1500"/>
                </a:spcAft>
                <a:buNone/>
              </a:pPr>
              <a:r>
                <a:rPr lang="ja-JP" altLang="en-US" sz="1400" b="1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部品会社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defTabSz="800100">
                <a:lnSpc>
                  <a:spcPct val="150000"/>
                </a:lnSpc>
                <a:spcBef>
                  <a:spcPct val="0"/>
                </a:spcBef>
                <a:spcAft>
                  <a:spcPts val="1500"/>
                </a:spcAft>
              </a:pPr>
              <a:r>
                <a:rPr lang="ja-JP" altLang="en-US" sz="1400" b="1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装置会社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</p:txBody>
        </p:sp>
        <p:pic>
          <p:nvPicPr>
            <p:cNvPr id="3" name="Picture 2" descr="施工管理 | Daieikensetsu Consultant">
              <a:extLst>
                <a:ext uri="{FF2B5EF4-FFF2-40B4-BE49-F238E27FC236}">
                  <a16:creationId xmlns:a16="http://schemas.microsoft.com/office/drawing/2014/main" id="{6F82D152-A2B4-BBAF-6C26-D4515EB93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5273" y="3063735"/>
              <a:ext cx="730530" cy="730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F13D1C0-D363-462B-A1BA-1C03E9C41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3767" y="3702336"/>
              <a:ext cx="594151" cy="40133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584DC973-539B-7734-68AA-5D8A06FD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0368" y="4283634"/>
              <a:ext cx="508978" cy="367595"/>
            </a:xfrm>
            <a:prstGeom prst="rect">
              <a:avLst/>
            </a:prstGeom>
          </p:spPr>
        </p:pic>
        <p:pic>
          <p:nvPicPr>
            <p:cNvPr id="17" name="Picture 8" descr="コンテナ、container、アイコン、icon Stock Vector | Adobe Stock">
              <a:extLst>
                <a:ext uri="{FF2B5EF4-FFF2-40B4-BE49-F238E27FC236}">
                  <a16:creationId xmlns:a16="http://schemas.microsoft.com/office/drawing/2014/main" id="{A0578B25-F7C9-E62B-D5D9-A7F93DCD4A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9" t="24614" r="6639" b="24888"/>
            <a:stretch/>
          </p:blipFill>
          <p:spPr bwMode="auto">
            <a:xfrm>
              <a:off x="4913767" y="4818898"/>
              <a:ext cx="555579" cy="327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配管・パイプ工事やメンテナンスのアイコン | フリーのアイコンイラスト素材 icon-pit">
              <a:extLst>
                <a:ext uri="{FF2B5EF4-FFF2-40B4-BE49-F238E27FC236}">
                  <a16:creationId xmlns:a16="http://schemas.microsoft.com/office/drawing/2014/main" id="{9C383D26-F2C2-59DA-C59A-7BACFB317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578" y="5250199"/>
              <a:ext cx="559362" cy="559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フィルタの無料アイコン | 無料アイコン素材｜ICON BOX｜商用フリーアイコンがダウンロードできます">
              <a:extLst>
                <a:ext uri="{FF2B5EF4-FFF2-40B4-BE49-F238E27FC236}">
                  <a16:creationId xmlns:a16="http://schemas.microsoft.com/office/drawing/2014/main" id="{56DF179B-FEBE-0694-8C9D-0B2599493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635" y="5891195"/>
              <a:ext cx="463404" cy="463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3A8F9531-9693-27FE-6BC1-8907D2268F05}"/>
              </a:ext>
            </a:extLst>
          </p:cNvPr>
          <p:cNvGrpSpPr/>
          <p:nvPr/>
        </p:nvGrpSpPr>
        <p:grpSpPr>
          <a:xfrm>
            <a:off x="5948960" y="3191340"/>
            <a:ext cx="2386889" cy="3344837"/>
            <a:chOff x="6894034" y="3180493"/>
            <a:chExt cx="2386889" cy="3344837"/>
          </a:xfrm>
        </p:grpSpPr>
        <p:sp>
          <p:nvSpPr>
            <p:cNvPr id="14" name="角丸四角形 13">
              <a:extLst>
                <a:ext uri="{FF2B5EF4-FFF2-40B4-BE49-F238E27FC236}">
                  <a16:creationId xmlns:a16="http://schemas.microsoft.com/office/drawing/2014/main" id="{F9617373-BF7F-4672-7F08-744FDDDD0100}"/>
                </a:ext>
              </a:extLst>
            </p:cNvPr>
            <p:cNvSpPr/>
            <p:nvPr/>
          </p:nvSpPr>
          <p:spPr>
            <a:xfrm>
              <a:off x="6894034" y="3180493"/>
              <a:ext cx="2386889" cy="33448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/>
                <a:t>、</a:t>
              </a:r>
            </a:p>
          </p:txBody>
        </p:sp>
        <p:sp>
          <p:nvSpPr>
            <p:cNvPr id="1060" name="テキスト ボックス 1059">
              <a:extLst>
                <a:ext uri="{FF2B5EF4-FFF2-40B4-BE49-F238E27FC236}">
                  <a16:creationId xmlns:a16="http://schemas.microsoft.com/office/drawing/2014/main" id="{A2BDD8BA-974F-2360-80A5-8C94F1458A7B}"/>
                </a:ext>
              </a:extLst>
            </p:cNvPr>
            <p:cNvSpPr txBox="1"/>
            <p:nvPr/>
          </p:nvSpPr>
          <p:spPr>
            <a:xfrm>
              <a:off x="7732815" y="3248915"/>
              <a:ext cx="1460722" cy="320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800100">
                <a:lnSpc>
                  <a:spcPct val="25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kumimoji="1" lang="ja-JP" altLang="en-US" sz="1400" b="1" i="0" kern="1200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金融機関</a:t>
              </a:r>
              <a:endParaRPr kumimoji="1" lang="en-US" altLang="ja-JP" sz="1400" b="1" i="0" kern="1200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marL="0" lvl="0" indent="0" defTabSz="800100">
                <a:lnSpc>
                  <a:spcPct val="25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kumimoji="1" lang="ja-JP" altLang="en-US" sz="1400" b="1" i="0" kern="1200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投資会社</a:t>
              </a:r>
              <a:endParaRPr kumimoji="1" lang="en-US" altLang="ja-JP" sz="1400" b="1" i="0" kern="1200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marL="0" lvl="0" indent="0" defTabSz="800100">
                <a:lnSpc>
                  <a:spcPct val="25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kumimoji="1" lang="ja-JP" altLang="en-US" sz="1400" b="1" i="0" kern="1200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保険会社</a:t>
              </a:r>
              <a:endParaRPr kumimoji="1" lang="en-US" altLang="ja-JP" sz="1400" b="1" i="0" kern="1200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defTabSz="800100">
                <a:lnSpc>
                  <a:spcPct val="250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ja-JP" altLang="en-US" sz="1400" b="1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マーケティング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marL="0" lvl="0" indent="0" defTabSz="800100">
                <a:lnSpc>
                  <a:spcPct val="25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kumimoji="1" lang="ja-JP" altLang="en-US" sz="1400" b="1" i="0" kern="1200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商社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</p:txBody>
        </p:sp>
        <p:pic>
          <p:nvPicPr>
            <p:cNvPr id="37" name="Picture 16" descr="銀行のシルエット02 | 無料のAi・PNG白黒シルエットイラスト">
              <a:extLst>
                <a:ext uri="{FF2B5EF4-FFF2-40B4-BE49-F238E27FC236}">
                  <a16:creationId xmlns:a16="http://schemas.microsoft.com/office/drawing/2014/main" id="{161FB052-F3C4-A1F7-21A6-27AE79A18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855" y="3268401"/>
              <a:ext cx="716519" cy="71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DA4C3503-B1B1-9CA3-34AD-CF672D665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89846" y="3987155"/>
              <a:ext cx="604261" cy="575256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680EA6CB-C0D6-FC40-3905-71374232E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46103" y="4716177"/>
              <a:ext cx="455190" cy="385073"/>
            </a:xfrm>
            <a:prstGeom prst="rect">
              <a:avLst/>
            </a:prstGeom>
          </p:spPr>
        </p:pic>
        <p:pic>
          <p:nvPicPr>
            <p:cNvPr id="40" name="Picture 18" descr="マーケティングイラスト｜無料イラスト・フリー素材なら「イラストAC」">
              <a:extLst>
                <a:ext uri="{FF2B5EF4-FFF2-40B4-BE49-F238E27FC236}">
                  <a16:creationId xmlns:a16="http://schemas.microsoft.com/office/drawing/2014/main" id="{C4B5D18D-8D73-A7E9-5921-5BE9F7157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5227" y="5262764"/>
              <a:ext cx="512011" cy="503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0" descr="グローバルビジネス・海外スタッフ・駐在員 ベクターアイコンイラスト [178479683] - イメージマート">
              <a:extLst>
                <a:ext uri="{FF2B5EF4-FFF2-40B4-BE49-F238E27FC236}">
                  <a16:creationId xmlns:a16="http://schemas.microsoft.com/office/drawing/2014/main" id="{AF7D0AAB-34D6-46BB-A665-A53D6ADC6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8436" y="5842583"/>
              <a:ext cx="604261" cy="59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EC49C273-8FCE-8693-A8E7-1773B7974F26}"/>
              </a:ext>
            </a:extLst>
          </p:cNvPr>
          <p:cNvGrpSpPr/>
          <p:nvPr/>
        </p:nvGrpSpPr>
        <p:grpSpPr>
          <a:xfrm>
            <a:off x="896085" y="3207941"/>
            <a:ext cx="2457879" cy="3328235"/>
            <a:chOff x="9303279" y="3207941"/>
            <a:chExt cx="2457879" cy="3328235"/>
          </a:xfrm>
        </p:grpSpPr>
        <p:sp>
          <p:nvSpPr>
            <p:cNvPr id="13" name="角丸四角形 12">
              <a:extLst>
                <a:ext uri="{FF2B5EF4-FFF2-40B4-BE49-F238E27FC236}">
                  <a16:creationId xmlns:a16="http://schemas.microsoft.com/office/drawing/2014/main" id="{D1E78CD4-1AF7-AEB2-C43A-B4F11EBF15AF}"/>
                </a:ext>
              </a:extLst>
            </p:cNvPr>
            <p:cNvSpPr/>
            <p:nvPr/>
          </p:nvSpPr>
          <p:spPr>
            <a:xfrm>
              <a:off x="9303279" y="3207941"/>
              <a:ext cx="2457879" cy="33282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2D6BE900-AC7A-15AB-6E11-945D4ECA830D}"/>
                </a:ext>
              </a:extLst>
            </p:cNvPr>
            <p:cNvSpPr txBox="1"/>
            <p:nvPr/>
          </p:nvSpPr>
          <p:spPr>
            <a:xfrm>
              <a:off x="10295311" y="3378089"/>
              <a:ext cx="1460722" cy="2996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800100">
                <a:lnSpc>
                  <a:spcPct val="2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altLang="en-US" sz="1400" b="1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養殖事業者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defTabSz="800100">
                <a:lnSpc>
                  <a:spcPct val="2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ja-JP" altLang="en-US" sz="1400" b="1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運用会社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marL="0" lvl="0" indent="0" defTabSz="800100">
                <a:lnSpc>
                  <a:spcPct val="2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altLang="en-US" sz="1400" b="1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試験・検証機関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marL="0" lvl="0" indent="0" defTabSz="800100">
                <a:lnSpc>
                  <a:spcPct val="2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altLang="en-US" sz="1400" b="1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餌会社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marL="0" lvl="0" indent="0" defTabSz="800100">
                <a:lnSpc>
                  <a:spcPct val="2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altLang="en-US" sz="1400" b="1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エネルギー会社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</p:txBody>
        </p:sp>
        <p:pic>
          <p:nvPicPr>
            <p:cNvPr id="1050" name="Picture 26" descr="テスト アイコンのイラスト素材・ベクター Image 38615063">
              <a:extLst>
                <a:ext uri="{FF2B5EF4-FFF2-40B4-BE49-F238E27FC236}">
                  <a16:creationId xmlns:a16="http://schemas.microsoft.com/office/drawing/2014/main" id="{A9EDD7AB-9B49-BFE6-F24E-60B2535E9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3191" y="4721826"/>
              <a:ext cx="499713" cy="499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8" descr="魚の餌のアイコン | プレミアムベクター">
              <a:extLst>
                <a:ext uri="{FF2B5EF4-FFF2-40B4-BE49-F238E27FC236}">
                  <a16:creationId xmlns:a16="http://schemas.microsoft.com/office/drawing/2014/main" id="{CB1301E4-10E5-E861-F5E7-7732A2558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6560" y="5289533"/>
              <a:ext cx="512974" cy="512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C18623A2-AF41-5B25-577B-D264DE25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567254" y="5857045"/>
              <a:ext cx="522280" cy="486122"/>
            </a:xfrm>
            <a:prstGeom prst="rect">
              <a:avLst/>
            </a:prstGeom>
          </p:spPr>
        </p:pic>
        <p:pic>
          <p:nvPicPr>
            <p:cNvPr id="57" name="Picture 32" descr="保守運用イラスト｜無料イラスト・フリー素材なら「イラストAC」">
              <a:extLst>
                <a:ext uri="{FF2B5EF4-FFF2-40B4-BE49-F238E27FC236}">
                  <a16:creationId xmlns:a16="http://schemas.microsoft.com/office/drawing/2014/main" id="{15077A68-A755-E76D-F91B-84DE397AE7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7385" y="4203416"/>
              <a:ext cx="580376" cy="366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国内の養殖場のアイコン 白い背景に分離された web デザインのための国内の養殖場ベクトル アイコンのシンプルなイラスト | プレミアムベクター さん">
              <a:extLst>
                <a:ext uri="{FF2B5EF4-FFF2-40B4-BE49-F238E27FC236}">
                  <a16:creationId xmlns:a16="http://schemas.microsoft.com/office/drawing/2014/main" id="{D943F448-C403-A688-FDBB-6B9A248DE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5701" y="3387315"/>
              <a:ext cx="664471" cy="664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14" name="図 1113">
            <a:extLst>
              <a:ext uri="{FF2B5EF4-FFF2-40B4-BE49-F238E27FC236}">
                <a16:creationId xmlns:a16="http://schemas.microsoft.com/office/drawing/2014/main" id="{66AFA348-A0AC-D579-2717-80AC673EF2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48133" y="1541645"/>
            <a:ext cx="881973" cy="789459"/>
          </a:xfrm>
          <a:prstGeom prst="rect">
            <a:avLst/>
          </a:prstGeom>
        </p:spPr>
      </p:pic>
      <p:sp>
        <p:nvSpPr>
          <p:cNvPr id="1120" name="タイトル 1">
            <a:extLst>
              <a:ext uri="{FF2B5EF4-FFF2-40B4-BE49-F238E27FC236}">
                <a16:creationId xmlns:a16="http://schemas.microsoft.com/office/drawing/2014/main" id="{C1E280F0-8A05-D0F5-365D-AF6270EF6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665" y="414976"/>
            <a:ext cx="5207415" cy="5566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ja-JP" altLang="en-US" sz="28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幅広いプレーヤーが参加可能　　</a:t>
            </a:r>
            <a:endParaRPr lang="en-US" altLang="ja-JP" sz="28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124" name="正方形/長方形 1123">
            <a:extLst>
              <a:ext uri="{FF2B5EF4-FFF2-40B4-BE49-F238E27FC236}">
                <a16:creationId xmlns:a16="http://schemas.microsoft.com/office/drawing/2014/main" id="{A8D489AF-C42C-E1E3-CEAD-5C332D433998}"/>
              </a:ext>
            </a:extLst>
          </p:cNvPr>
          <p:cNvSpPr/>
          <p:nvPr/>
        </p:nvSpPr>
        <p:spPr>
          <a:xfrm>
            <a:off x="5338665" y="971086"/>
            <a:ext cx="6178405" cy="14651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1975">
                <a:schemeClr val="accent1">
                  <a:lumMod val="40000"/>
                  <a:lumOff val="60000"/>
                </a:schemeClr>
              </a:gs>
              <a:gs pos="41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129" name="タイトル 1">
            <a:extLst>
              <a:ext uri="{FF2B5EF4-FFF2-40B4-BE49-F238E27FC236}">
                <a16:creationId xmlns:a16="http://schemas.microsoft.com/office/drawing/2014/main" id="{87671366-F8BA-23CD-E052-9CB2AA611D41}"/>
              </a:ext>
            </a:extLst>
          </p:cNvPr>
          <p:cNvSpPr txBox="1">
            <a:spLocks/>
          </p:cNvSpPr>
          <p:nvPr/>
        </p:nvSpPr>
        <p:spPr>
          <a:xfrm>
            <a:off x="735037" y="1249089"/>
            <a:ext cx="9207255" cy="127772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>
              <a:lnSpc>
                <a:spcPct val="100000"/>
              </a:lnSpc>
              <a:spcBef>
                <a:spcPts val="600"/>
              </a:spcBef>
            </a:pPr>
            <a:r>
              <a:rPr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小規模・分散養殖事業を担う、国内外の養殖事業者から機器・サービス提供メーカー、金融・保険会社まで幅広く協調し、　　世界のルールづくりを行い、未来ある新しい市場を創生</a:t>
            </a:r>
            <a:endParaRPr lang="en-US" altLang="ja-JP" sz="24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145" name="スライド番号プレースホルダー 7">
            <a:extLst>
              <a:ext uri="{FF2B5EF4-FFF2-40B4-BE49-F238E27FC236}">
                <a16:creationId xmlns:a16="http://schemas.microsoft.com/office/drawing/2014/main" id="{F959D6AC-45E9-AE6F-4977-27154C6F39D2}"/>
              </a:ext>
            </a:extLst>
          </p:cNvPr>
          <p:cNvSpPr txBox="1">
            <a:spLocks/>
          </p:cNvSpPr>
          <p:nvPr/>
        </p:nvSpPr>
        <p:spPr>
          <a:xfrm>
            <a:off x="9324684" y="64606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4</a:t>
            </a: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+mn-cs"/>
            </a:endParaRPr>
          </a:p>
        </p:txBody>
      </p:sp>
      <p:pic>
        <p:nvPicPr>
          <p:cNvPr id="6" name="図 5" descr="ロ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CA01E7E-8A9D-C348-FE27-916C750B64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9139" y="87310"/>
            <a:ext cx="4468062" cy="1083810"/>
          </a:xfrm>
          <a:prstGeom prst="rect">
            <a:avLst/>
          </a:prstGeom>
        </p:spPr>
      </p:pic>
      <p:sp>
        <p:nvSpPr>
          <p:cNvPr id="1105" name="角丸四角形 1104">
            <a:extLst>
              <a:ext uri="{FF2B5EF4-FFF2-40B4-BE49-F238E27FC236}">
                <a16:creationId xmlns:a16="http://schemas.microsoft.com/office/drawing/2014/main" id="{4917CB32-3C34-CA1C-E01F-C96192D62BE7}"/>
              </a:ext>
            </a:extLst>
          </p:cNvPr>
          <p:cNvSpPr/>
          <p:nvPr/>
        </p:nvSpPr>
        <p:spPr>
          <a:xfrm>
            <a:off x="896085" y="2627458"/>
            <a:ext cx="4890310" cy="4159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ja-JP" altLang="en-US" sz="24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イニシアチブ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D3566BF8-50BE-4853-132A-6E6265122B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80146" y="3323196"/>
            <a:ext cx="2953960" cy="3052206"/>
          </a:xfrm>
          <a:prstGeom prst="rect">
            <a:avLst/>
          </a:prstGeom>
        </p:spPr>
      </p:pic>
      <p:pic>
        <p:nvPicPr>
          <p:cNvPr id="1025" name="図 1024" descr="ロ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D4C4F7B-5476-B2DC-E521-1ABADC5A4F0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4782" y="2458920"/>
            <a:ext cx="3006118" cy="729189"/>
          </a:xfrm>
          <a:prstGeom prst="rect">
            <a:avLst/>
          </a:prstGeom>
        </p:spPr>
      </p:pic>
      <p:sp>
        <p:nvSpPr>
          <p:cNvPr id="1029" name="上矢印 1028">
            <a:extLst>
              <a:ext uri="{FF2B5EF4-FFF2-40B4-BE49-F238E27FC236}">
                <a16:creationId xmlns:a16="http://schemas.microsoft.com/office/drawing/2014/main" id="{250A7D67-EC1F-1029-24F0-22C8BBD13415}"/>
              </a:ext>
            </a:extLst>
          </p:cNvPr>
          <p:cNvSpPr/>
          <p:nvPr/>
        </p:nvSpPr>
        <p:spPr>
          <a:xfrm>
            <a:off x="10534795" y="2360184"/>
            <a:ext cx="508650" cy="95131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8" name="テキスト ボックス 1047">
            <a:extLst>
              <a:ext uri="{FF2B5EF4-FFF2-40B4-BE49-F238E27FC236}">
                <a16:creationId xmlns:a16="http://schemas.microsoft.com/office/drawing/2014/main" id="{5CF11059-1E1C-44E1-335B-B3E39A541C71}"/>
              </a:ext>
            </a:extLst>
          </p:cNvPr>
          <p:cNvSpPr txBox="1"/>
          <p:nvPr/>
        </p:nvSpPr>
        <p:spPr>
          <a:xfrm>
            <a:off x="8844917" y="2627458"/>
            <a:ext cx="161460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kumimoji="1" lang="ja-JP" altLang="en-US" sz="2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国際標準化</a:t>
            </a:r>
            <a:endParaRPr lang="ja-JP" altLang="en-US" sz="2200"/>
          </a:p>
        </p:txBody>
      </p:sp>
    </p:spTree>
    <p:extLst>
      <p:ext uri="{BB962C8B-B14F-4D97-AF65-F5344CB8AC3E}">
        <p14:creationId xmlns:p14="http://schemas.microsoft.com/office/powerpoint/2010/main" val="1164834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C12C9-E97B-E5DF-A4E9-D59A43E8B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EA64B3-C7B7-07ED-BF28-173C75CF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026" y="414976"/>
            <a:ext cx="7040147" cy="556696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ja-JP" altLang="en-US" sz="28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幅広いプレーヤーの例：</a:t>
            </a:r>
            <a:r>
              <a:rPr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金融・投資・保険</a:t>
            </a:r>
            <a:endParaRPr kumimoji="1" lang="ja-JP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+mj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1E952C0-5253-B986-BB64-6C016756A5EC}"/>
              </a:ext>
            </a:extLst>
          </p:cNvPr>
          <p:cNvSpPr/>
          <p:nvPr/>
        </p:nvSpPr>
        <p:spPr>
          <a:xfrm>
            <a:off x="5338665" y="971086"/>
            <a:ext cx="6178405" cy="14651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1975">
                <a:schemeClr val="accent1">
                  <a:lumMod val="40000"/>
                  <a:lumOff val="60000"/>
                </a:schemeClr>
              </a:gs>
              <a:gs pos="41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25C611E-F2FA-C524-3D44-15C2041ED079}"/>
              </a:ext>
            </a:extLst>
          </p:cNvPr>
          <p:cNvSpPr/>
          <p:nvPr/>
        </p:nvSpPr>
        <p:spPr>
          <a:xfrm>
            <a:off x="1043987" y="1524577"/>
            <a:ext cx="10559149" cy="95884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23825" defTabSz="257175">
              <a:spcBef>
                <a:spcPts val="600"/>
              </a:spcBef>
              <a:spcAft>
                <a:spcPts val="600"/>
              </a:spcAft>
              <a:defRPr/>
            </a:pPr>
            <a:r>
              <a:rPr lang="ja-JP" altLang="en-US" sz="24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規格化のよる基準づくりによって、ビジネスしやすい土俵を作る</a:t>
            </a:r>
          </a:p>
        </p:txBody>
      </p:sp>
      <p:sp>
        <p:nvSpPr>
          <p:cNvPr id="22" name="スライド番号プレースホルダー 7">
            <a:extLst>
              <a:ext uri="{FF2B5EF4-FFF2-40B4-BE49-F238E27FC236}">
                <a16:creationId xmlns:a16="http://schemas.microsoft.com/office/drawing/2014/main" id="{A9CF43CF-36B0-C86E-38FF-FA9924B181A3}"/>
              </a:ext>
            </a:extLst>
          </p:cNvPr>
          <p:cNvSpPr txBox="1">
            <a:spLocks/>
          </p:cNvSpPr>
          <p:nvPr/>
        </p:nvSpPr>
        <p:spPr>
          <a:xfrm>
            <a:off x="9324684" y="64606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5</a:t>
            </a: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+mn-cs"/>
            </a:endParaRPr>
          </a:p>
        </p:txBody>
      </p:sp>
      <p:pic>
        <p:nvPicPr>
          <p:cNvPr id="3" name="図 2" descr="ロ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6DE0D03-87BE-730C-15F8-C6648B197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9" y="87310"/>
            <a:ext cx="4468062" cy="108381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F264FAF-3189-82DB-7447-E841C2906616}"/>
              </a:ext>
            </a:extLst>
          </p:cNvPr>
          <p:cNvGrpSpPr/>
          <p:nvPr/>
        </p:nvGrpSpPr>
        <p:grpSpPr>
          <a:xfrm>
            <a:off x="1175661" y="2849285"/>
            <a:ext cx="2386889" cy="3344837"/>
            <a:chOff x="6894034" y="3180493"/>
            <a:chExt cx="2386889" cy="3344837"/>
          </a:xfrm>
        </p:grpSpPr>
        <p:sp>
          <p:nvSpPr>
            <p:cNvPr id="5" name="角丸四角形 4">
              <a:extLst>
                <a:ext uri="{FF2B5EF4-FFF2-40B4-BE49-F238E27FC236}">
                  <a16:creationId xmlns:a16="http://schemas.microsoft.com/office/drawing/2014/main" id="{B8706921-7C69-F7EC-7B28-618865B3C7B4}"/>
                </a:ext>
              </a:extLst>
            </p:cNvPr>
            <p:cNvSpPr/>
            <p:nvPr/>
          </p:nvSpPr>
          <p:spPr>
            <a:xfrm>
              <a:off x="6894034" y="3180493"/>
              <a:ext cx="2386889" cy="33448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/>
                <a:t>、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90A0A099-F062-4FD4-D20B-FC5034EFB802}"/>
                </a:ext>
              </a:extLst>
            </p:cNvPr>
            <p:cNvSpPr txBox="1"/>
            <p:nvPr/>
          </p:nvSpPr>
          <p:spPr>
            <a:xfrm>
              <a:off x="7732815" y="3248915"/>
              <a:ext cx="1460722" cy="3207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800100">
                <a:lnSpc>
                  <a:spcPct val="25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kumimoji="1" lang="ja-JP" altLang="en-US" sz="1400" b="1" i="0" kern="1200">
                  <a:solidFill>
                    <a:srgbClr val="C00000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金融機関</a:t>
              </a:r>
              <a:endParaRPr kumimoji="1" lang="en-US" altLang="ja-JP" sz="1400" b="1" i="0" kern="1200" dirty="0">
                <a:solidFill>
                  <a:srgbClr val="C0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marL="0" lvl="0" indent="0" defTabSz="800100">
                <a:lnSpc>
                  <a:spcPct val="25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kumimoji="1" lang="ja-JP" altLang="en-US" sz="1400" b="1" i="0" kern="1200">
                  <a:solidFill>
                    <a:srgbClr val="C00000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投資会社</a:t>
              </a:r>
              <a:endParaRPr kumimoji="1" lang="en-US" altLang="ja-JP" sz="1400" b="1" i="0" kern="1200" dirty="0">
                <a:solidFill>
                  <a:srgbClr val="C0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marL="0" lvl="0" indent="0" defTabSz="800100">
                <a:lnSpc>
                  <a:spcPct val="25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kumimoji="1" lang="ja-JP" altLang="en-US" sz="1400" b="1" i="0" kern="1200">
                  <a:solidFill>
                    <a:srgbClr val="C00000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保険会社</a:t>
              </a:r>
              <a:endParaRPr kumimoji="1" lang="en-US" altLang="ja-JP" sz="1400" b="1" i="0" kern="1200" dirty="0">
                <a:solidFill>
                  <a:srgbClr val="C0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defTabSz="800100">
                <a:lnSpc>
                  <a:spcPct val="250000"/>
                </a:lnSpc>
                <a:spcBef>
                  <a:spcPct val="0"/>
                </a:spcBef>
                <a:spcAft>
                  <a:spcPts val="1000"/>
                </a:spcAft>
              </a:pPr>
              <a:r>
                <a:rPr lang="ja-JP" altLang="en-US" sz="1400" b="1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マーケティング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  <a:p>
              <a:pPr marL="0" lvl="0" indent="0" defTabSz="800100">
                <a:lnSpc>
                  <a:spcPct val="250000"/>
                </a:lnSpc>
                <a:spcBef>
                  <a:spcPct val="0"/>
                </a:spcBef>
                <a:spcAft>
                  <a:spcPts val="1000"/>
                </a:spcAft>
                <a:buNone/>
              </a:pPr>
              <a:r>
                <a:rPr kumimoji="1" lang="ja-JP" altLang="en-US" sz="1400" b="1" i="0" kern="1200"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商社</a:t>
              </a:r>
              <a:endParaRPr lang="en-US" altLang="ja-JP" sz="1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endParaRPr>
            </a:p>
          </p:txBody>
        </p:sp>
        <p:pic>
          <p:nvPicPr>
            <p:cNvPr id="8" name="Picture 16" descr="銀行のシルエット02 | 無料のAi・PNG白黒シルエットイラスト">
              <a:extLst>
                <a:ext uri="{FF2B5EF4-FFF2-40B4-BE49-F238E27FC236}">
                  <a16:creationId xmlns:a16="http://schemas.microsoft.com/office/drawing/2014/main" id="{F0B8F0D0-4580-37CA-E66C-5C94B16A8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855" y="3268401"/>
              <a:ext cx="716519" cy="71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AD99AD6-70C2-E496-E849-0C6CCBDD9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9846" y="3987155"/>
              <a:ext cx="604261" cy="575256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E002148B-FD42-6BEC-16AD-9D0C2F272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46103" y="4716177"/>
              <a:ext cx="455190" cy="385073"/>
            </a:xfrm>
            <a:prstGeom prst="rect">
              <a:avLst/>
            </a:prstGeom>
          </p:spPr>
        </p:pic>
        <p:pic>
          <p:nvPicPr>
            <p:cNvPr id="13" name="Picture 18" descr="マーケティングイラスト｜無料イラスト・フリー素材なら「イラストAC」">
              <a:extLst>
                <a:ext uri="{FF2B5EF4-FFF2-40B4-BE49-F238E27FC236}">
                  <a16:creationId xmlns:a16="http://schemas.microsoft.com/office/drawing/2014/main" id="{4A1B0BDD-0052-EF6E-5048-4490B0D9B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5227" y="5262764"/>
              <a:ext cx="512011" cy="503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0" descr="グローバルビジネス・海外スタッフ・駐在員 ベクターアイコンイラスト [178479683] - イメージマート">
              <a:extLst>
                <a:ext uri="{FF2B5EF4-FFF2-40B4-BE49-F238E27FC236}">
                  <a16:creationId xmlns:a16="http://schemas.microsoft.com/office/drawing/2014/main" id="{E7802404-482E-7A68-0141-03EB650DD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8436" y="5842583"/>
              <a:ext cx="604261" cy="59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AC534B4-C34F-5018-CD79-7AF6B34588BA}"/>
              </a:ext>
            </a:extLst>
          </p:cNvPr>
          <p:cNvSpPr txBox="1"/>
          <p:nvPr/>
        </p:nvSpPr>
        <p:spPr>
          <a:xfrm>
            <a:off x="4341452" y="3959681"/>
            <a:ext cx="3170183" cy="64633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101600"/>
            <a:r>
              <a:rPr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陸上養殖施設の投資判断しやすい基準を規格化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E24ECCA-BEB0-5610-B559-1510F2E8095E}"/>
              </a:ext>
            </a:extLst>
          </p:cNvPr>
          <p:cNvSpPr txBox="1"/>
          <p:nvPr/>
        </p:nvSpPr>
        <p:spPr>
          <a:xfrm>
            <a:off x="3870853" y="4719545"/>
            <a:ext cx="3170183" cy="1477328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387350" indent="-285750">
              <a:buFont typeface="Arial" panose="020B0604020202020204" pitchFamily="34" charset="0"/>
              <a:buChar char="•"/>
            </a:pPr>
            <a:r>
              <a:rPr lang="es-419" altLang="ja-JP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CAPEX</a:t>
            </a:r>
            <a:r>
              <a:rPr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構造</a:t>
            </a:r>
          </a:p>
          <a:p>
            <a:pPr marL="387350" indent="-285750">
              <a:buFont typeface="Arial" panose="020B0604020202020204" pitchFamily="34" charset="0"/>
              <a:buChar char="•"/>
            </a:pPr>
            <a:r>
              <a:rPr lang="es-419" altLang="ja-JP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OPEX</a:t>
            </a:r>
            <a:r>
              <a:rPr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構造</a:t>
            </a:r>
          </a:p>
          <a:p>
            <a:pPr marL="387350" indent="-285750">
              <a:buFont typeface="Arial" panose="020B0604020202020204" pitchFamily="34" charset="0"/>
              <a:buChar char="•"/>
            </a:pPr>
            <a:r>
              <a:rPr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生産能力</a:t>
            </a:r>
          </a:p>
          <a:p>
            <a:pPr marL="387350" indent="-285750">
              <a:buFont typeface="Arial" panose="020B0604020202020204" pitchFamily="34" charset="0"/>
              <a:buChar char="•"/>
            </a:pPr>
            <a:r>
              <a:rPr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稼働率</a:t>
            </a:r>
          </a:p>
          <a:p>
            <a:pPr marL="387350" indent="-285750">
              <a:buFont typeface="Arial" panose="020B0604020202020204" pitchFamily="34" charset="0"/>
              <a:buChar char="•"/>
            </a:pPr>
            <a:r>
              <a:rPr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投資回収年数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031E0A2-8239-9FE0-7359-CDF634EC5AA1}"/>
              </a:ext>
            </a:extLst>
          </p:cNvPr>
          <p:cNvSpPr txBox="1"/>
          <p:nvPr/>
        </p:nvSpPr>
        <p:spPr>
          <a:xfrm>
            <a:off x="8244114" y="2911866"/>
            <a:ext cx="3272956" cy="8565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noFill/>
          </a:ln>
        </p:spPr>
        <p:txBody>
          <a:bodyPr wrap="square" anchor="ctr">
            <a:spAutoFit/>
          </a:bodyPr>
          <a:lstStyle/>
          <a:p>
            <a:pPr marL="47625" indent="-31750" algn="ctr"/>
            <a:r>
              <a:rPr lang="ja-JP" altLang="en-US" sz="200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生産保証規格</a:t>
            </a:r>
            <a:endParaRPr lang="en-US" altLang="ja-JP" sz="2000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47625" indent="-31750" algn="ctr"/>
            <a:r>
              <a:rPr lang="ja-JP" altLang="en-US" sz="200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（</a:t>
            </a:r>
            <a:r>
              <a:rPr lang="es-419" altLang="ja-JP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Assurance Standard</a:t>
            </a:r>
            <a:r>
              <a:rPr lang="ja-JP" altLang="es-419" sz="200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8369496-1353-B4D3-22F7-A4F0E6DEA7FA}"/>
              </a:ext>
            </a:extLst>
          </p:cNvPr>
          <p:cNvSpPr txBox="1"/>
          <p:nvPr/>
        </p:nvSpPr>
        <p:spPr>
          <a:xfrm>
            <a:off x="8369835" y="3956930"/>
            <a:ext cx="3170183" cy="64633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101600"/>
            <a:r>
              <a:rPr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陸上養殖事業の判断しやすい基準を規格化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FEBB0E8-F223-6822-35A4-D5C2602ABCD0}"/>
              </a:ext>
            </a:extLst>
          </p:cNvPr>
          <p:cNvSpPr txBox="1"/>
          <p:nvPr/>
        </p:nvSpPr>
        <p:spPr>
          <a:xfrm>
            <a:off x="7969206" y="4716794"/>
            <a:ext cx="3170183" cy="1477328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387350" indent="-285750">
              <a:buFont typeface="Arial" panose="020B0604020202020204" pitchFamily="34" charset="0"/>
              <a:buChar char="•"/>
            </a:pPr>
            <a:r>
              <a:rPr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最低生産量</a:t>
            </a:r>
            <a:endParaRPr lang="en-US" altLang="ja-JP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387350" indent="-285750">
              <a:buFont typeface="Arial" panose="020B0604020202020204" pitchFamily="34" charset="0"/>
              <a:buChar char="•"/>
            </a:pPr>
            <a:r>
              <a:rPr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平均生産量</a:t>
            </a:r>
          </a:p>
          <a:p>
            <a:pPr marL="387350" indent="-285750">
              <a:buFont typeface="Arial" panose="020B0604020202020204" pitchFamily="34" charset="0"/>
              <a:buChar char="•"/>
            </a:pPr>
            <a:r>
              <a:rPr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死亡率</a:t>
            </a:r>
          </a:p>
          <a:p>
            <a:pPr marL="387350" indent="-285750">
              <a:buFont typeface="Arial" panose="020B0604020202020204" pitchFamily="34" charset="0"/>
              <a:buChar char="•"/>
            </a:pPr>
            <a:r>
              <a:rPr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水質安定性</a:t>
            </a:r>
          </a:p>
          <a:p>
            <a:pPr marL="387350" indent="-285750">
              <a:buFont typeface="Arial" panose="020B0604020202020204" pitchFamily="34" charset="0"/>
              <a:buChar char="•"/>
            </a:pPr>
            <a:r>
              <a:rPr lang="ja-JP" altLang="en-US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魚病対策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13A58891-7178-81BD-B9D5-4C9F1654019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421" t="25911" r="51565" b="24078"/>
          <a:stretch>
            <a:fillRect/>
          </a:stretch>
        </p:blipFill>
        <p:spPr>
          <a:xfrm>
            <a:off x="5787238" y="4762773"/>
            <a:ext cx="1877824" cy="1390872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9421B084-E77A-C2DE-57A9-C7F11077720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0853" t="26465" r="4133" b="23524"/>
          <a:stretch>
            <a:fillRect/>
          </a:stretch>
        </p:blipFill>
        <p:spPr>
          <a:xfrm>
            <a:off x="9691431" y="4760022"/>
            <a:ext cx="1877824" cy="139087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8DB5A95-3EF9-BD57-D5F4-4C492B89CDED}"/>
              </a:ext>
            </a:extLst>
          </p:cNvPr>
          <p:cNvSpPr txBox="1"/>
          <p:nvPr/>
        </p:nvSpPr>
        <p:spPr>
          <a:xfrm>
            <a:off x="4293781" y="2986194"/>
            <a:ext cx="3272956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noFill/>
          </a:ln>
        </p:spPr>
        <p:txBody>
          <a:bodyPr wrap="square" anchor="ctr">
            <a:spAutoFit/>
          </a:bodyPr>
          <a:lstStyle/>
          <a:p>
            <a:pPr marL="47625" indent="-31750" algn="ctr"/>
            <a:r>
              <a:rPr lang="ja-JP" altLang="en-US" sz="200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投資評価規格</a:t>
            </a:r>
            <a:endParaRPr lang="en-US" altLang="ja-JP" sz="2000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47625" indent="-31750" algn="ctr"/>
            <a:r>
              <a:rPr lang="ja-JP" altLang="en-US" sz="200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（</a:t>
            </a:r>
            <a:r>
              <a:rPr lang="en-US" altLang="ja-JP" sz="2000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Finance</a:t>
            </a:r>
            <a:r>
              <a:rPr lang="es-419" altLang="ja-JP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Standard</a:t>
            </a:r>
            <a:r>
              <a:rPr lang="ja-JP" altLang="es-419" sz="200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242783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954C0-306B-E514-C8B8-040B71023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0A347A-D254-8B15-C3F0-B63B76944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666" y="414976"/>
            <a:ext cx="6723234" cy="556696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ja-JP" altLang="en-US" sz="2800" b="1">
                <a:solidFill>
                  <a:prstClr val="black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規格化の進め方</a:t>
            </a:r>
            <a:endParaRPr kumimoji="1" lang="ja-JP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+mj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4ECE16D-0775-55FE-BFA1-E2E8DC424265}"/>
              </a:ext>
            </a:extLst>
          </p:cNvPr>
          <p:cNvSpPr/>
          <p:nvPr/>
        </p:nvSpPr>
        <p:spPr>
          <a:xfrm>
            <a:off x="5338665" y="971086"/>
            <a:ext cx="6178405" cy="14651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1975">
                <a:schemeClr val="accent1">
                  <a:lumMod val="40000"/>
                  <a:lumOff val="60000"/>
                </a:schemeClr>
              </a:gs>
              <a:gs pos="41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C185BC2-A0B7-9EBC-AFFE-12F59EE4C3BF}"/>
              </a:ext>
            </a:extLst>
          </p:cNvPr>
          <p:cNvSpPr/>
          <p:nvPr/>
        </p:nvSpPr>
        <p:spPr>
          <a:xfrm>
            <a:off x="1043987" y="1524577"/>
            <a:ext cx="10559149" cy="95884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23825" defTabSz="257175">
              <a:spcBef>
                <a:spcPts val="600"/>
              </a:spcBef>
              <a:spcAft>
                <a:spcPts val="600"/>
              </a:spcAft>
              <a:defRPr/>
            </a:pPr>
            <a:r>
              <a:rPr lang="ja-JP" altLang="en-US" sz="24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ワーキンググループを立ち上げて規格化・国際標準化を進める</a:t>
            </a:r>
            <a:endParaRPr lang="en-US" altLang="ja-JP" sz="2400" b="1" dirty="0">
              <a:solidFill>
                <a:schemeClr val="tx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22" name="スライド番号プレースホルダー 7">
            <a:extLst>
              <a:ext uri="{FF2B5EF4-FFF2-40B4-BE49-F238E27FC236}">
                <a16:creationId xmlns:a16="http://schemas.microsoft.com/office/drawing/2014/main" id="{7678A171-A172-16D9-8C9E-160B6157F50E}"/>
              </a:ext>
            </a:extLst>
          </p:cNvPr>
          <p:cNvSpPr txBox="1">
            <a:spLocks/>
          </p:cNvSpPr>
          <p:nvPr/>
        </p:nvSpPr>
        <p:spPr>
          <a:xfrm>
            <a:off x="9318700" y="64891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6</a:t>
            </a: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+mn-cs"/>
            </a:endParaRPr>
          </a:p>
        </p:txBody>
      </p:sp>
      <p:pic>
        <p:nvPicPr>
          <p:cNvPr id="3" name="図 2" descr="ロ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277605B-5CE9-D7F6-4503-90A258982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9" y="87310"/>
            <a:ext cx="4468062" cy="108381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6105B29-33D7-FC1E-5FC2-F19C443B0051}"/>
              </a:ext>
            </a:extLst>
          </p:cNvPr>
          <p:cNvSpPr txBox="1"/>
          <p:nvPr/>
        </p:nvSpPr>
        <p:spPr>
          <a:xfrm>
            <a:off x="725219" y="3452276"/>
            <a:ext cx="3446252" cy="82945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444500" indent="-342900" algn="ctr"/>
            <a:endParaRPr lang="en-US" altLang="ja-JP" sz="7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47625" indent="-31750" algn="ctr"/>
            <a:r>
              <a:rPr lang="ja-JP" altLang="en-US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システムインターフェイス規格</a:t>
            </a:r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47625" indent="-31750" algn="ctr"/>
            <a:r>
              <a:rPr lang="ja-JP" altLang="en-US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（</a:t>
            </a:r>
            <a:r>
              <a:rPr lang="en-US" altLang="ja-JP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System architecture</a:t>
            </a:r>
            <a:r>
              <a:rPr lang="ja-JP" altLang="en-US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）</a:t>
            </a:r>
            <a:endParaRPr lang="en-US" altLang="ja-JP" dirty="0">
              <a:solidFill>
                <a:schemeClr val="bg1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pic>
        <p:nvPicPr>
          <p:cNvPr id="12" name="図 11" descr="テーブル, ケーキ, ボックス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8A3574F-B4C1-DF43-40B5-0D40E43E5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4" y="4394745"/>
            <a:ext cx="4171471" cy="19950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E58E90E-5FF3-AAC3-C6FA-14AEE7E09293}"/>
              </a:ext>
            </a:extLst>
          </p:cNvPr>
          <p:cNvSpPr txBox="1"/>
          <p:nvPr/>
        </p:nvSpPr>
        <p:spPr>
          <a:xfrm>
            <a:off x="4938954" y="3625621"/>
            <a:ext cx="2065197" cy="2810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配管接続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継手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バルブ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ポンプ</a:t>
            </a:r>
            <a:endParaRPr lang="en-US" altLang="ja-JP" sz="20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水槽</a:t>
            </a:r>
            <a:endParaRPr lang="en-US" altLang="ja-JP" sz="20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濾過機器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92F4D92-44BF-1103-4D2B-56672E6EA018}"/>
              </a:ext>
            </a:extLst>
          </p:cNvPr>
          <p:cNvSpPr txBox="1"/>
          <p:nvPr/>
        </p:nvSpPr>
        <p:spPr>
          <a:xfrm>
            <a:off x="7950302" y="2953420"/>
            <a:ext cx="3172521" cy="50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0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関連パートナー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B8452AA-4602-1F16-9C35-71FDA000D403}"/>
              </a:ext>
            </a:extLst>
          </p:cNvPr>
          <p:cNvSpPr txBox="1"/>
          <p:nvPr/>
        </p:nvSpPr>
        <p:spPr>
          <a:xfrm>
            <a:off x="630331" y="2674032"/>
            <a:ext cx="2812569" cy="600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marL="444500" indent="-342900" algn="ctr"/>
            <a:endParaRPr lang="en-US" altLang="ja-JP" sz="9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47625" indent="-31750" algn="ctr"/>
            <a:r>
              <a:rPr lang="ja-JP" altLang="en-US" sz="24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コアシステム</a:t>
            </a:r>
            <a:r>
              <a:rPr lang="en-US" altLang="ja-JP" sz="2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WG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5CBEB39-15E1-2295-478A-F37D481EF203}"/>
              </a:ext>
            </a:extLst>
          </p:cNvPr>
          <p:cNvSpPr/>
          <p:nvPr/>
        </p:nvSpPr>
        <p:spPr>
          <a:xfrm>
            <a:off x="874537" y="3303266"/>
            <a:ext cx="2520000" cy="36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A957D2B-7C5F-43FC-0581-0FF1F9DFE0E6}"/>
              </a:ext>
            </a:extLst>
          </p:cNvPr>
          <p:cNvSpPr/>
          <p:nvPr/>
        </p:nvSpPr>
        <p:spPr>
          <a:xfrm>
            <a:off x="7408296" y="3520431"/>
            <a:ext cx="4058485" cy="36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A3A70E3-1520-F903-2A0D-7B5921E2D18F}"/>
              </a:ext>
            </a:extLst>
          </p:cNvPr>
          <p:cNvSpPr txBox="1"/>
          <p:nvPr/>
        </p:nvSpPr>
        <p:spPr>
          <a:xfrm>
            <a:off x="9318700" y="6133671"/>
            <a:ext cx="1897583" cy="419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6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インテグレーター</a:t>
            </a:r>
            <a:endParaRPr lang="en-US" altLang="ja-JP" sz="16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13C615D-AD64-1235-4A6B-19A36B5A2177}"/>
              </a:ext>
            </a:extLst>
          </p:cNvPr>
          <p:cNvSpPr txBox="1"/>
          <p:nvPr/>
        </p:nvSpPr>
        <p:spPr>
          <a:xfrm>
            <a:off x="8588036" y="4528273"/>
            <a:ext cx="1897583" cy="419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6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水槽設備メーカー</a:t>
            </a:r>
            <a:endParaRPr lang="en-US" altLang="ja-JP" sz="16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318216D-E8A7-C153-DEA9-3AE9090066CB}"/>
              </a:ext>
            </a:extLst>
          </p:cNvPr>
          <p:cNvSpPr txBox="1"/>
          <p:nvPr/>
        </p:nvSpPr>
        <p:spPr>
          <a:xfrm>
            <a:off x="6746800" y="4522078"/>
            <a:ext cx="1897583" cy="419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6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配管部材メーカー</a:t>
            </a:r>
            <a:endParaRPr lang="en-US" altLang="ja-JP" sz="16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4359DD0-4F69-EFFA-A8F5-DB27DB34ACCF}"/>
              </a:ext>
            </a:extLst>
          </p:cNvPr>
          <p:cNvSpPr txBox="1"/>
          <p:nvPr/>
        </p:nvSpPr>
        <p:spPr>
          <a:xfrm>
            <a:off x="7128944" y="6133672"/>
            <a:ext cx="1897583" cy="419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6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濾過設備メーカー</a:t>
            </a:r>
            <a:endParaRPr lang="en-US" altLang="ja-JP" sz="16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F0B0125-D543-261A-43AF-75204EF0F708}"/>
              </a:ext>
            </a:extLst>
          </p:cNvPr>
          <p:cNvSpPr txBox="1"/>
          <p:nvPr/>
        </p:nvSpPr>
        <p:spPr>
          <a:xfrm>
            <a:off x="10373290" y="4534452"/>
            <a:ext cx="1897583" cy="419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6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ポンプメーカー</a:t>
            </a:r>
            <a:endParaRPr lang="en-US" altLang="ja-JP" sz="16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CF8C4A-2D45-F6FD-41A6-AE75A619B5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676" t="39697" r="6388" b="41702"/>
          <a:stretch>
            <a:fillRect/>
          </a:stretch>
        </p:blipFill>
        <p:spPr>
          <a:xfrm>
            <a:off x="10634534" y="3652583"/>
            <a:ext cx="1358258" cy="994537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6C4B2928-68FB-BC31-49A7-A8629BAAB5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167" t="33750" r="40897" b="41650"/>
          <a:stretch>
            <a:fillRect/>
          </a:stretch>
        </p:blipFill>
        <p:spPr>
          <a:xfrm>
            <a:off x="7398785" y="5030718"/>
            <a:ext cx="1251327" cy="1211769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240FC397-0081-FF38-2773-1603BF2AD7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053" t="38804" r="59255" b="44705"/>
          <a:stretch>
            <a:fillRect/>
          </a:stretch>
        </p:blipFill>
        <p:spPr>
          <a:xfrm>
            <a:off x="8827141" y="3708998"/>
            <a:ext cx="1418845" cy="881706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C1F27B3F-9A0A-C06B-0E69-1143D58272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45" t="39512" r="76719" b="41887"/>
          <a:stretch>
            <a:fillRect/>
          </a:stretch>
        </p:blipFill>
        <p:spPr>
          <a:xfrm>
            <a:off x="6951697" y="3672564"/>
            <a:ext cx="1358258" cy="99453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62264A9-9FF3-7367-6FC8-C092E95968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29" t="19969" r="5408" b="31905"/>
          <a:stretch>
            <a:fillRect/>
          </a:stretch>
        </p:blipFill>
        <p:spPr>
          <a:xfrm>
            <a:off x="9318700" y="5403043"/>
            <a:ext cx="1815915" cy="66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5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DFDADA4E-CE82-1FE7-804F-FF84B99F4F1A}"/>
              </a:ext>
            </a:extLst>
          </p:cNvPr>
          <p:cNvSpPr txBox="1">
            <a:spLocks/>
          </p:cNvSpPr>
          <p:nvPr/>
        </p:nvSpPr>
        <p:spPr>
          <a:xfrm>
            <a:off x="5338666" y="414976"/>
            <a:ext cx="6723234" cy="556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ja-JP" altLang="en-US" sz="2800" b="1">
                <a:solidFill>
                  <a:prstClr val="black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国際標準化の進め方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44D4CF5-B44D-8E1D-BE75-A28C81D2D4BF}"/>
              </a:ext>
            </a:extLst>
          </p:cNvPr>
          <p:cNvSpPr/>
          <p:nvPr/>
        </p:nvSpPr>
        <p:spPr>
          <a:xfrm>
            <a:off x="5338665" y="971086"/>
            <a:ext cx="6178405" cy="14651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1975">
                <a:schemeClr val="accent1">
                  <a:lumMod val="40000"/>
                  <a:lumOff val="60000"/>
                </a:schemeClr>
              </a:gs>
              <a:gs pos="41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2" name="スライド番号プレースホルダー 7">
            <a:extLst>
              <a:ext uri="{FF2B5EF4-FFF2-40B4-BE49-F238E27FC236}">
                <a16:creationId xmlns:a16="http://schemas.microsoft.com/office/drawing/2014/main" id="{0B51B2C0-5E28-313C-FFBA-68E866BA0533}"/>
              </a:ext>
            </a:extLst>
          </p:cNvPr>
          <p:cNvSpPr txBox="1">
            <a:spLocks/>
          </p:cNvSpPr>
          <p:nvPr/>
        </p:nvSpPr>
        <p:spPr>
          <a:xfrm>
            <a:off x="9324684" y="64606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7</a:t>
            </a: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+mn-cs"/>
            </a:endParaRPr>
          </a:p>
        </p:txBody>
      </p:sp>
      <p:pic>
        <p:nvPicPr>
          <p:cNvPr id="13" name="図 12" descr="ロ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9FC5C71-AAFA-DF07-0357-A63599D6A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9" y="87310"/>
            <a:ext cx="4468062" cy="108381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1C20C9F-5DE1-A25A-15B2-2823D4B0C0B3}"/>
              </a:ext>
            </a:extLst>
          </p:cNvPr>
          <p:cNvSpPr/>
          <p:nvPr/>
        </p:nvSpPr>
        <p:spPr>
          <a:xfrm>
            <a:off x="1043987" y="1332625"/>
            <a:ext cx="10559149" cy="115080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23825" defTabSz="25717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ja-JP" sz="2400" b="1" dirty="0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WG</a:t>
            </a:r>
            <a:r>
              <a:rPr lang="ja-JP" altLang="en-US" sz="24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で作成した規格案を</a:t>
            </a:r>
            <a:r>
              <a:rPr lang="en-US" altLang="ja-JP" sz="2400" b="1" dirty="0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ISO</a:t>
            </a:r>
            <a:r>
              <a:rPr lang="ja-JP" altLang="en-US" sz="24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に提案、</a:t>
            </a:r>
            <a:r>
              <a:rPr lang="en-US" altLang="ja-JP" sz="2400" b="1" dirty="0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3</a:t>
            </a:r>
            <a:r>
              <a:rPr lang="ja-JP" altLang="en-US" sz="24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分の</a:t>
            </a:r>
            <a:r>
              <a:rPr lang="en-US" altLang="ja-JP" sz="2400" b="1" dirty="0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2</a:t>
            </a:r>
            <a:r>
              <a:rPr lang="ja-JP" altLang="en-US" sz="24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カ国の賛同を得る必要がある</a:t>
            </a:r>
            <a:endParaRPr lang="en-US" altLang="ja-JP" sz="2400" b="1" dirty="0">
              <a:solidFill>
                <a:schemeClr val="tx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123825" defTabSz="257175">
              <a:spcBef>
                <a:spcPts val="600"/>
              </a:spcBef>
              <a:spcAft>
                <a:spcPts val="600"/>
              </a:spcAft>
              <a:defRPr/>
            </a:pPr>
            <a:r>
              <a:rPr lang="ja-JP" altLang="en-US" sz="24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影響力の大きい議長國ノルウェーの指示を得て賛同国増やす</a:t>
            </a:r>
            <a:endParaRPr lang="en-US" altLang="ja-JP" sz="2400" b="1" dirty="0">
              <a:solidFill>
                <a:schemeClr val="tx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F71D7F5-C21B-E769-765B-A8027B75A42E}"/>
              </a:ext>
            </a:extLst>
          </p:cNvPr>
          <p:cNvGrpSpPr/>
          <p:nvPr/>
        </p:nvGrpSpPr>
        <p:grpSpPr>
          <a:xfrm>
            <a:off x="1043986" y="2499911"/>
            <a:ext cx="10559150" cy="3916487"/>
            <a:chOff x="152400" y="79251"/>
            <a:chExt cx="12192000" cy="3916487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98FDF4F2-20D0-26E2-EBCF-4356F26E8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760"/>
            <a:stretch/>
          </p:blipFill>
          <p:spPr>
            <a:xfrm>
              <a:off x="152400" y="171816"/>
              <a:ext cx="12192000" cy="3823922"/>
            </a:xfrm>
            <a:custGeom>
              <a:avLst/>
              <a:gdLst/>
              <a:ahLst/>
              <a:cxnLst/>
              <a:rect l="l" t="t" r="r" b="b"/>
              <a:pathLst>
                <a:path w="12192000" h="3692092">
                  <a:moveTo>
                    <a:pt x="0" y="0"/>
                  </a:moveTo>
                  <a:lnTo>
                    <a:pt x="12192000" y="0"/>
                  </a:lnTo>
                  <a:lnTo>
                    <a:pt x="12192000" y="3504824"/>
                  </a:lnTo>
                  <a:lnTo>
                    <a:pt x="12024691" y="3517794"/>
                  </a:lnTo>
                  <a:cubicBezTo>
                    <a:pt x="8077523" y="3783195"/>
                    <a:pt x="4094678" y="3026959"/>
                    <a:pt x="160485" y="3663863"/>
                  </a:cubicBezTo>
                  <a:lnTo>
                    <a:pt x="0" y="3692092"/>
                  </a:lnTo>
                  <a:close/>
                </a:path>
              </a:pathLst>
            </a:custGeom>
          </p:spPr>
        </p:pic>
        <p:sp>
          <p:nvSpPr>
            <p:cNvPr id="19" name="円/楕円 18">
              <a:extLst>
                <a:ext uri="{FF2B5EF4-FFF2-40B4-BE49-F238E27FC236}">
                  <a16:creationId xmlns:a16="http://schemas.microsoft.com/office/drawing/2014/main" id="{734D1ED0-8702-CDA4-1DB9-904B27D0DCF5}"/>
                </a:ext>
              </a:extLst>
            </p:cNvPr>
            <p:cNvSpPr/>
            <p:nvPr/>
          </p:nvSpPr>
          <p:spPr>
            <a:xfrm>
              <a:off x="5880100" y="101600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b="1"/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9C83F198-DFD3-3E7B-974E-F007F5DBF1FF}"/>
                </a:ext>
              </a:extLst>
            </p:cNvPr>
            <p:cNvCxnSpPr>
              <a:cxnSpLocks/>
              <a:stCxn id="25" idx="2"/>
              <a:endCxn id="19" idx="2"/>
            </p:cNvCxnSpPr>
            <p:nvPr/>
          </p:nvCxnSpPr>
          <p:spPr>
            <a:xfrm flipH="1">
              <a:off x="5880100" y="726882"/>
              <a:ext cx="1169783" cy="3653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円/楕円 21">
              <a:extLst>
                <a:ext uri="{FF2B5EF4-FFF2-40B4-BE49-F238E27FC236}">
                  <a16:creationId xmlns:a16="http://schemas.microsoft.com/office/drawing/2014/main" id="{B7B6E403-8296-2356-D325-62027A0A39B6}"/>
                </a:ext>
              </a:extLst>
            </p:cNvPr>
            <p:cNvSpPr/>
            <p:nvPr/>
          </p:nvSpPr>
          <p:spPr>
            <a:xfrm>
              <a:off x="5356437" y="625937"/>
              <a:ext cx="1179977" cy="996634"/>
            </a:xfrm>
            <a:prstGeom prst="ellipse">
              <a:avLst/>
            </a:prstGeom>
            <a:noFill/>
            <a:ln w="28575" cmpd="thinThick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23" name="円/楕円 22">
              <a:extLst>
                <a:ext uri="{FF2B5EF4-FFF2-40B4-BE49-F238E27FC236}">
                  <a16:creationId xmlns:a16="http://schemas.microsoft.com/office/drawing/2014/main" id="{9B77AC6F-953D-7D6B-E6FB-72B41F5EF9F8}"/>
                </a:ext>
              </a:extLst>
            </p:cNvPr>
            <p:cNvSpPr/>
            <p:nvPr/>
          </p:nvSpPr>
          <p:spPr>
            <a:xfrm>
              <a:off x="4873224" y="297263"/>
              <a:ext cx="2122861" cy="1672229"/>
            </a:xfrm>
            <a:prstGeom prst="ellipse">
              <a:avLst/>
            </a:prstGeom>
            <a:noFill/>
            <a:ln w="28575" cmpd="tri">
              <a:solidFill>
                <a:srgbClr val="EA91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24" name="円/楕円 23">
              <a:extLst>
                <a:ext uri="{FF2B5EF4-FFF2-40B4-BE49-F238E27FC236}">
                  <a16:creationId xmlns:a16="http://schemas.microsoft.com/office/drawing/2014/main" id="{38A5AEC8-F691-AF9C-5415-511CE9516BEB}"/>
                </a:ext>
              </a:extLst>
            </p:cNvPr>
            <p:cNvSpPr/>
            <p:nvPr/>
          </p:nvSpPr>
          <p:spPr>
            <a:xfrm>
              <a:off x="4505297" y="79251"/>
              <a:ext cx="2890866" cy="2159124"/>
            </a:xfrm>
            <a:prstGeom prst="ellipse">
              <a:avLst/>
            </a:prstGeom>
            <a:noFill/>
            <a:ln w="28575" cmpd="tri">
              <a:solidFill>
                <a:srgbClr val="EFBFB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solidFill>
                  <a:srgbClr val="EFBFBA"/>
                </a:solidFill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F1F007C9-9677-87AF-8ED4-A4BA8E0FF572}"/>
                </a:ext>
              </a:extLst>
            </p:cNvPr>
            <p:cNvSpPr/>
            <p:nvPr/>
          </p:nvSpPr>
          <p:spPr>
            <a:xfrm>
              <a:off x="6080080" y="372831"/>
              <a:ext cx="1939604" cy="35405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>
                  <a:solidFill>
                    <a:schemeClr val="bg1"/>
                  </a:solidFill>
                  <a:latin typeface="Hiragino Kaku Gothic Pro W6" panose="020B0300000000000000" pitchFamily="34" charset="-128"/>
                  <a:ea typeface="Hiragino Kaku Gothic Pro W6" panose="020B0300000000000000" pitchFamily="34" charset="-128"/>
                </a:rPr>
                <a:t>Norway</a:t>
              </a:r>
              <a:endParaRPr lang="ja-JP" alt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13182B94-8874-7AA4-D45E-887A7E23D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11" y="3703309"/>
            <a:ext cx="11614047" cy="3111819"/>
          </a:xfrm>
        </p:spPr>
        <p:txBody>
          <a:bodyPr anchor="ctr">
            <a:noAutofit/>
          </a:bodyPr>
          <a:lstStyle/>
          <a:p>
            <a:pPr>
              <a:buFont typeface="Wingdings" pitchFamily="2" charset="2"/>
              <a:buChar char="n"/>
            </a:pPr>
            <a:r>
              <a:rPr lang="en-US" altLang="ja-JP" sz="18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 </a:t>
            </a:r>
            <a:r>
              <a:rPr lang="en-US" altLang="ja-JP" sz="1800" b="1" u="sng" dirty="0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Secretariat</a:t>
            </a:r>
            <a:r>
              <a:rPr lang="ja-JP" altLang="en-US" sz="1800" b="1" u="sng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（議長国）</a:t>
            </a:r>
            <a:endParaRPr lang="en-US" altLang="ja-JP" sz="1800" b="1" u="sng" dirty="0">
              <a:solidFill>
                <a:srgbClr val="FF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457200" lvl="1" indent="0">
              <a:buNone/>
            </a:pPr>
            <a:endParaRPr lang="en-US" altLang="ja-JP" sz="2800" b="1" dirty="0">
              <a:solidFill>
                <a:srgbClr val="FF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>
              <a:buFont typeface="Wingdings" pitchFamily="2" charset="2"/>
              <a:buChar char="n"/>
            </a:pPr>
            <a:r>
              <a:rPr lang="en-US" altLang="ja-JP" sz="1800" b="1" u="sng" dirty="0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Participating Members [23</a:t>
            </a:r>
            <a:r>
              <a:rPr lang="ja-JP" altLang="en-US" sz="1800" b="1" u="sng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ヵ国</a:t>
            </a:r>
            <a:r>
              <a:rPr lang="en-US" altLang="ja-JP" sz="1800" b="1" u="sng" dirty="0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]</a:t>
            </a:r>
            <a:r>
              <a:rPr lang="ja-JP" altLang="en-US" sz="1800" b="1" u="sng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　投票権あり</a:t>
            </a:r>
            <a:endParaRPr lang="en-US" altLang="ja-JP" sz="1800" b="1" u="sng" dirty="0">
              <a:solidFill>
                <a:srgbClr val="FF0000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457200" lvl="1" indent="0">
              <a:lnSpc>
                <a:spcPts val="1420"/>
              </a:lnSpc>
              <a:buNone/>
            </a:pP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Chile, </a:t>
            </a:r>
            <a:r>
              <a:rPr lang="en-US" altLang="ja-JP" sz="1600" b="1" dirty="0">
                <a:solidFill>
                  <a:srgbClr val="00B05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China</a:t>
            </a: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</a:t>
            </a:r>
            <a:r>
              <a:rPr lang="en-US" altLang="ja-JP" sz="1600" b="1" dirty="0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France</a:t>
            </a: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</a:t>
            </a:r>
            <a:r>
              <a:rPr lang="en-US" altLang="ja-JP" sz="1600" b="1" dirty="0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Germany</a:t>
            </a: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</a:t>
            </a:r>
            <a:r>
              <a:rPr lang="en-US" altLang="ja-JP" sz="1600" b="1" dirty="0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Iceland</a:t>
            </a: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</a:t>
            </a:r>
            <a:r>
              <a:rPr lang="en-US" altLang="ja-JP" sz="1600" b="1" dirty="0">
                <a:solidFill>
                  <a:srgbClr val="00B05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India</a:t>
            </a: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Iran, </a:t>
            </a:r>
            <a:r>
              <a:rPr lang="en-US" altLang="ja-JP" sz="1600" b="1" dirty="0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Ireland</a:t>
            </a: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</a:t>
            </a:r>
            <a:r>
              <a:rPr lang="en-US" altLang="ja-JP" sz="1600" b="1" dirty="0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Italy</a:t>
            </a: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</a:t>
            </a:r>
          </a:p>
          <a:p>
            <a:pPr marL="457200" lvl="1" indent="0">
              <a:lnSpc>
                <a:spcPts val="1420"/>
              </a:lnSpc>
              <a:buNone/>
            </a:pPr>
            <a:r>
              <a:rPr lang="en-US" altLang="ja-JP" sz="1600" b="1" dirty="0">
                <a:solidFill>
                  <a:srgbClr val="00B05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Korea</a:t>
            </a: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</a:t>
            </a:r>
            <a:r>
              <a:rPr lang="en-US" altLang="ja-JP" sz="1600" b="1" dirty="0">
                <a:solidFill>
                  <a:srgbClr val="00B05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Malaysia</a:t>
            </a: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Morocco, </a:t>
            </a:r>
            <a:r>
              <a:rPr lang="en-US" altLang="ja-JP" sz="1600" b="1" dirty="0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Netherlands, Norway</a:t>
            </a: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Russia, </a:t>
            </a:r>
          </a:p>
          <a:p>
            <a:pPr marL="457200" lvl="1" indent="0">
              <a:lnSpc>
                <a:spcPts val="1420"/>
              </a:lnSpc>
              <a:buNone/>
            </a:pP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South Africa, </a:t>
            </a:r>
            <a:r>
              <a:rPr lang="en-US" altLang="ja-JP" sz="1600" b="1" dirty="0">
                <a:solidFill>
                  <a:srgbClr val="0070C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Spain</a:t>
            </a: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</a:t>
            </a:r>
            <a:r>
              <a:rPr lang="en-US" altLang="ja-JP" sz="1600" b="1" dirty="0">
                <a:solidFill>
                  <a:srgbClr val="00B05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Sri Lanka</a:t>
            </a: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Tanzania, UAE, </a:t>
            </a:r>
            <a:r>
              <a:rPr lang="en-US" altLang="ja-JP" sz="1600" b="1" dirty="0">
                <a:solidFill>
                  <a:srgbClr val="00B05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Viet Nam</a:t>
            </a: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Zambia</a:t>
            </a:r>
          </a:p>
          <a:p>
            <a:pPr>
              <a:buFont typeface="Wingdings" pitchFamily="2" charset="2"/>
              <a:buChar char="n"/>
            </a:pPr>
            <a:r>
              <a:rPr lang="en-US" altLang="ja-JP" sz="18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Observing Members [28</a:t>
            </a:r>
            <a:r>
              <a:rPr lang="ja-JP" altLang="en-US" sz="18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ヵ国</a:t>
            </a:r>
            <a:r>
              <a:rPr lang="en-US" altLang="ja-JP" sz="18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]</a:t>
            </a:r>
          </a:p>
          <a:p>
            <a:pPr marL="457200" lvl="1" indent="0">
              <a:lnSpc>
                <a:spcPts val="1420"/>
              </a:lnSpc>
              <a:buNone/>
            </a:pP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Argentina, Barbados, Croatia, Cyprus, Czech Republic, Dominica, Ethiopia, Fiji, Hungary, Indonesia, Israel, </a:t>
            </a:r>
            <a:r>
              <a:rPr lang="en-US" altLang="ja-JP" sz="1600" b="1" dirty="0">
                <a:solidFill>
                  <a:srgbClr val="FF0000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Japan</a:t>
            </a:r>
            <a:r>
              <a:rPr lang="en-US" altLang="ja-JP" sz="16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Kenya, Lithuania, Malta, Mauritius, Myanmar, New Zealand, Nigeria, Peru, Poland, Romania, Senegal, Serbia, Seychelles, Sweden, Thailand, Ukraine, Uzbekistan</a:t>
            </a:r>
            <a:endParaRPr lang="ja-JP" altLang="en-US" sz="16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27" name="タイトル 18">
            <a:extLst>
              <a:ext uri="{FF2B5EF4-FFF2-40B4-BE49-F238E27FC236}">
                <a16:creationId xmlns:a16="http://schemas.microsoft.com/office/drawing/2014/main" id="{660248F2-9B1D-877B-9B96-79421F614B60}"/>
              </a:ext>
            </a:extLst>
          </p:cNvPr>
          <p:cNvSpPr txBox="1">
            <a:spLocks/>
          </p:cNvSpPr>
          <p:nvPr/>
        </p:nvSpPr>
        <p:spPr>
          <a:xfrm>
            <a:off x="215420" y="2753980"/>
            <a:ext cx="4669008" cy="87716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ja-JP" sz="20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ISO/TC234</a:t>
            </a:r>
            <a:r>
              <a:rPr lang="ja-JP" altLang="en-US" sz="2000" b="1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（水産養殖部会）</a:t>
            </a:r>
            <a:br>
              <a:rPr lang="en-US" altLang="ja-JP" sz="20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</a:br>
            <a:r>
              <a:rPr lang="en" altLang="ja-JP" sz="20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FISHERIES AND</a:t>
            </a:r>
            <a:r>
              <a:rPr lang="en-US" altLang="ja-JP" sz="20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en" altLang="ja-JP" sz="20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AQUACULTURE</a:t>
            </a:r>
            <a:endParaRPr lang="ja-JP" altLang="en-US" sz="2000" b="1">
              <a:solidFill>
                <a:schemeClr val="bg1"/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7A3148B1-536E-EDE8-32B1-801183632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937" y="4198860"/>
            <a:ext cx="2992133" cy="2310103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6AA64A2-27FC-70E7-053A-72539D39F96D}"/>
              </a:ext>
            </a:extLst>
          </p:cNvPr>
          <p:cNvSpPr txBox="1"/>
          <p:nvPr/>
        </p:nvSpPr>
        <p:spPr>
          <a:xfrm>
            <a:off x="788264" y="4220946"/>
            <a:ext cx="3331670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9525" lvl="1" algn="ctr">
              <a:buNone/>
            </a:pPr>
            <a:r>
              <a:rPr lang="en-US" altLang="ja-JP" sz="1600" b="1" dirty="0">
                <a:solidFill>
                  <a:schemeClr val="bg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Norway - Standards Norway</a:t>
            </a:r>
          </a:p>
        </p:txBody>
      </p:sp>
      <p:pic>
        <p:nvPicPr>
          <p:cNvPr id="31" name="図 30" descr="グラフィカル ユーザー インターフェイス, テキスト, Web サイト&#10;&#10;AI 生成コンテンツは誤りを含む可能性があります。">
            <a:extLst>
              <a:ext uri="{FF2B5EF4-FFF2-40B4-BE49-F238E27FC236}">
                <a16:creationId xmlns:a16="http://schemas.microsoft.com/office/drawing/2014/main" id="{E44299ED-13AE-3D12-03E3-D7549BE137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468" t="36828" r="27009" b="37347"/>
          <a:stretch>
            <a:fillRect/>
          </a:stretch>
        </p:blipFill>
        <p:spPr>
          <a:xfrm>
            <a:off x="9484341" y="3192560"/>
            <a:ext cx="1328035" cy="8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18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FE941-7428-55DE-A09A-94F1D8A4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A4450118-11D2-3D59-7D86-A7AF4B5C19C1}"/>
              </a:ext>
            </a:extLst>
          </p:cNvPr>
          <p:cNvSpPr txBox="1">
            <a:spLocks/>
          </p:cNvSpPr>
          <p:nvPr/>
        </p:nvSpPr>
        <p:spPr>
          <a:xfrm>
            <a:off x="5338666" y="414976"/>
            <a:ext cx="6723234" cy="556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ja-JP" altLang="en-US" sz="2800" b="1">
                <a:solidFill>
                  <a:prstClr val="black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現状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0F6FBBA-0040-E061-E1CE-B35088715E3F}"/>
              </a:ext>
            </a:extLst>
          </p:cNvPr>
          <p:cNvSpPr/>
          <p:nvPr/>
        </p:nvSpPr>
        <p:spPr>
          <a:xfrm>
            <a:off x="5338665" y="971086"/>
            <a:ext cx="6178405" cy="14651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71975">
                <a:schemeClr val="accent1">
                  <a:lumMod val="40000"/>
                  <a:lumOff val="60000"/>
                </a:schemeClr>
              </a:gs>
              <a:gs pos="41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2" name="スライド番号プレースホルダー 7">
            <a:extLst>
              <a:ext uri="{FF2B5EF4-FFF2-40B4-BE49-F238E27FC236}">
                <a16:creationId xmlns:a16="http://schemas.microsoft.com/office/drawing/2014/main" id="{8839AB7E-1B36-795B-8600-28D36507A84F}"/>
              </a:ext>
            </a:extLst>
          </p:cNvPr>
          <p:cNvSpPr txBox="1">
            <a:spLocks/>
          </p:cNvSpPr>
          <p:nvPr/>
        </p:nvSpPr>
        <p:spPr>
          <a:xfrm>
            <a:off x="9324684" y="64606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dirty="0">
                <a:solidFill>
                  <a:prstClr val="black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8</a:t>
            </a: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+mn-cs"/>
            </a:endParaRPr>
          </a:p>
        </p:txBody>
      </p:sp>
      <p:pic>
        <p:nvPicPr>
          <p:cNvPr id="13" name="図 12" descr="ロ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D4645A4-15D9-F8FE-BB4E-D3810EFC0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39" y="87310"/>
            <a:ext cx="4468062" cy="108381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701A858-D289-DFC0-1641-484CF561CF27}"/>
              </a:ext>
            </a:extLst>
          </p:cNvPr>
          <p:cNvSpPr/>
          <p:nvPr/>
        </p:nvSpPr>
        <p:spPr>
          <a:xfrm>
            <a:off x="425133" y="1356274"/>
            <a:ext cx="7949610" cy="20772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66725" indent="-342900" defTabSz="2571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sz="24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システムインターフェイス規格の素案は策定</a:t>
            </a:r>
            <a:endParaRPr lang="en-US" altLang="ja-JP" sz="2400" b="1" dirty="0">
              <a:solidFill>
                <a:schemeClr val="tx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  <a:p>
            <a:pPr marL="466725" indent="-342900" defTabSz="2571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sz="24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規格を検証する実機も完成</a:t>
            </a:r>
          </a:p>
          <a:p>
            <a:pPr marL="466725" indent="-342900" defTabSz="2571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sz="24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次回の</a:t>
            </a:r>
            <a:r>
              <a:rPr lang="en-US" altLang="ja-JP" sz="2200" b="1" dirty="0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ISO/TC234</a:t>
            </a:r>
            <a:r>
              <a:rPr lang="ja-JP" altLang="en-US" sz="2400" b="1">
                <a:solidFill>
                  <a:schemeClr val="tx1"/>
                </a:solidFill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部会に出席し、本規格を紹介予定</a:t>
            </a:r>
            <a:endParaRPr lang="ja-JP" altLang="en-US" sz="2400" b="1" dirty="0">
              <a:solidFill>
                <a:schemeClr val="tx1"/>
              </a:solidFill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A082CE9-53EB-A319-9C1B-BF975B38E9BD}"/>
              </a:ext>
            </a:extLst>
          </p:cNvPr>
          <p:cNvSpPr txBox="1"/>
          <p:nvPr/>
        </p:nvSpPr>
        <p:spPr>
          <a:xfrm>
            <a:off x="7137070" y="6296309"/>
            <a:ext cx="438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marL="444500" indent="-342900" algn="ctr"/>
            <a:r>
              <a:rPr lang="ja-JP" altLang="en-US" sz="2000" b="1" u="sng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システムインターフェイス規格素案</a:t>
            </a:r>
            <a:endParaRPr lang="en-US" altLang="ja-JP" sz="2000" b="1" u="sng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21" name="図 20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E2DD7154-BD78-9A58-637F-CE7C1CA8EA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02" t="17440" r="25421" b="8633"/>
          <a:stretch>
            <a:fillRect/>
          </a:stretch>
        </p:blipFill>
        <p:spPr>
          <a:xfrm>
            <a:off x="8632771" y="1542372"/>
            <a:ext cx="3212899" cy="445187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008D23-2037-792F-5572-0EBD3C165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25" y="3740930"/>
            <a:ext cx="3692919" cy="20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建物の前の広場&#10;&#10;AI 生成コンテンツは誤りを含む可能性があります。">
            <a:extLst>
              <a:ext uri="{FF2B5EF4-FFF2-40B4-BE49-F238E27FC236}">
                <a16:creationId xmlns:a16="http://schemas.microsoft.com/office/drawing/2014/main" id="{4B8E83B1-7245-0D10-BF28-BE1DB7DF8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5"/>
          <a:stretch>
            <a:fillRect/>
          </a:stretch>
        </p:blipFill>
        <p:spPr bwMode="auto">
          <a:xfrm>
            <a:off x="759933" y="3740930"/>
            <a:ext cx="3156495" cy="20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D83F4B0-846B-11FB-B6D5-66102383353E}"/>
              </a:ext>
            </a:extLst>
          </p:cNvPr>
          <p:cNvSpPr txBox="1"/>
          <p:nvPr/>
        </p:nvSpPr>
        <p:spPr>
          <a:xfrm>
            <a:off x="1916084" y="6242969"/>
            <a:ext cx="400068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marL="444500" indent="-342900" algn="ctr"/>
            <a:r>
              <a:rPr lang="ja-JP" altLang="en-US" sz="2000" b="1" u="sng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検証システム</a:t>
            </a:r>
            <a:endParaRPr lang="en-US" altLang="ja-JP" sz="2000" b="1" u="sng" dirty="0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1844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30447</TotalTime>
  <Words>987</Words>
  <Application>Microsoft Office PowerPoint</Application>
  <PresentationFormat>ワイド画面</PresentationFormat>
  <Paragraphs>227</Paragraphs>
  <Slides>11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0" baseType="lpstr">
      <vt:lpstr>Hiragino Kaku Gothic Pro W3</vt:lpstr>
      <vt:lpstr>Hiragino Kaku Gothic Pro W6</vt:lpstr>
      <vt:lpstr>Hiragino Sans W4</vt:lpstr>
      <vt:lpstr>MS Gothic</vt:lpstr>
      <vt:lpstr>游ゴシック</vt:lpstr>
      <vt:lpstr>游ゴシック Light</vt:lpstr>
      <vt:lpstr>Arial</vt:lpstr>
      <vt:lpstr>Wingdings</vt:lpstr>
      <vt:lpstr>Office テーマ</vt:lpstr>
      <vt:lpstr>会員制度と参画のお願い</vt:lpstr>
      <vt:lpstr>PowerPoint プレゼンテーション</vt:lpstr>
      <vt:lpstr>PowerPoint プレゼンテーション</vt:lpstr>
      <vt:lpstr>規格化：階層的な技術規格体系</vt:lpstr>
      <vt:lpstr>幅広いプレーヤーが参加可能　　</vt:lpstr>
      <vt:lpstr>幅広いプレーヤーの例：金融・投資・保険</vt:lpstr>
      <vt:lpstr>規格化の進め方</vt:lpstr>
      <vt:lpstr>PowerPoint プレゼンテーション</vt:lpstr>
      <vt:lpstr>PowerPoint プレゼンテーション</vt:lpstr>
      <vt:lpstr>会員制度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泰間　健司</dc:creator>
  <cp:lastModifiedBy>志茂　和音</cp:lastModifiedBy>
  <cp:revision>1353</cp:revision>
  <cp:lastPrinted>2026-03-08T09:41:28Z</cp:lastPrinted>
  <dcterms:created xsi:type="dcterms:W3CDTF">2024-09-18T23:37:28Z</dcterms:created>
  <dcterms:modified xsi:type="dcterms:W3CDTF">2026-03-27T07:39:26Z</dcterms:modified>
</cp:coreProperties>
</file>